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xls" ContentType="application/vnd.ms-excel"/>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sldIdLst>
    <p:sldId id="256" r:id="rId3"/>
    <p:sldId id="258" r:id="rId4"/>
    <p:sldId id="264" r:id="rId5"/>
    <p:sldId id="265" r:id="rId6"/>
    <p:sldId id="266" r:id="rId7"/>
    <p:sldId id="267" r:id="rId8"/>
    <p:sldId id="295" r:id="rId9"/>
    <p:sldId id="296" r:id="rId10"/>
    <p:sldId id="297" r:id="rId11"/>
    <p:sldId id="291" r:id="rId12"/>
    <p:sldId id="292" r:id="rId13"/>
    <p:sldId id="293" r:id="rId14"/>
    <p:sldId id="294" r:id="rId15"/>
    <p:sldId id="275" r:id="rId16"/>
    <p:sldId id="274" r:id="rId17"/>
    <p:sldId id="277" r:id="rId18"/>
    <p:sldId id="278" r:id="rId19"/>
    <p:sldId id="279" r:id="rId20"/>
    <p:sldId id="280" r:id="rId21"/>
    <p:sldId id="281" r:id="rId22"/>
    <p:sldId id="282" r:id="rId23"/>
    <p:sldId id="298" r:id="rId24"/>
    <p:sldId id="299" r:id="rId25"/>
    <p:sldId id="285" r:id="rId26"/>
    <p:sldId id="290" r:id="rId27"/>
    <p:sldId id="287" r:id="rId28"/>
    <p:sldId id="288" r:id="rId29"/>
    <p:sldId id="289" r:id="rId30"/>
    <p:sldId id="300" r:id="rId31"/>
    <p:sldId id="301" r:id="rId32"/>
    <p:sldId id="302" r:id="rId33"/>
    <p:sldId id="303" r:id="rId34"/>
    <p:sldId id="304" r:id="rId35"/>
    <p:sldId id="305" r:id="rId36"/>
    <p:sldId id="319"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46" autoAdjust="0"/>
    <p:restoredTop sz="86491" autoAdjust="0"/>
  </p:normalViewPr>
  <p:slideViewPr>
    <p:cSldViewPr>
      <p:cViewPr varScale="1">
        <p:scale>
          <a:sx n="117" d="100"/>
          <a:sy n="117" d="100"/>
        </p:scale>
        <p:origin x="-1464" y="-102"/>
      </p:cViewPr>
      <p:guideLst>
        <p:guide orient="horz" pos="2160"/>
        <p:guide pos="2880"/>
      </p:guideLst>
    </p:cSldViewPr>
  </p:slideViewPr>
  <p:outlineViewPr>
    <p:cViewPr>
      <p:scale>
        <a:sx n="33" d="100"/>
        <a:sy n="33" d="100"/>
      </p:scale>
      <p:origin x="0" y="1955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A9275E-E139-40EC-90C1-62BA8DA59136}" type="datetimeFigureOut">
              <a:rPr lang="en-US" smtClean="0"/>
              <a:t>8/24/2014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8494E2-7C98-4ED4-8D48-AF82478542BF}" type="slidenum">
              <a:rPr lang="en-US" smtClean="0"/>
              <a:t>‹#›</a:t>
            </a:fld>
            <a:endParaRPr lang="en-US"/>
          </a:p>
        </p:txBody>
      </p:sp>
    </p:spTree>
    <p:extLst>
      <p:ext uri="{BB962C8B-B14F-4D97-AF65-F5344CB8AC3E}">
        <p14:creationId xmlns:p14="http://schemas.microsoft.com/office/powerpoint/2010/main" val="256587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468369-FCA6-4D3E-9CC2-FAA29749754D}"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BB5A5F8-FFC1-491C-8AB9-BC1A11CF5F52}" type="slidenum">
              <a:rPr lang="en-US" smtClean="0">
                <a:solidFill>
                  <a:prstClr val="black"/>
                </a:solidFill>
              </a:rPr>
              <a:pPr/>
              <a:t>5</a:t>
            </a:fld>
            <a:endParaRPr lang="en-US" smtClean="0">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50DB94C-5E15-4091-8DF0-B62A1C652439}" type="slidenum">
              <a:rPr lang="en-US" smtClean="0">
                <a:solidFill>
                  <a:prstClr val="black"/>
                </a:solidFill>
              </a:rPr>
              <a:pPr/>
              <a:t>10</a:t>
            </a:fld>
            <a:endParaRPr lang="en-US" smtClean="0">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A92978-B073-4503-AA9E-BC1926EEF49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601529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6128B289-4BF7-4B4F-B144-AB72B9989F57}" type="slidenum">
              <a:rPr lang="en-US" smtClean="0"/>
              <a:pPr/>
              <a:t>17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EBDB99E-91D1-4673-B32E-1821D20910F3}" type="slidenum">
              <a:rPr lang="en-US" smtClean="0"/>
              <a:pPr/>
              <a:t>18</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CC05EB-BEFB-4187-A250-B6042BEC2E14}"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C4FF3-FCC5-45A0-A6A0-5F6589CE8CC7}" type="slidenum">
              <a:rPr lang="en-US" smtClean="0"/>
              <a:t>‹#›</a:t>
            </a:fld>
            <a:endParaRPr lang="en-US"/>
          </a:p>
        </p:txBody>
      </p:sp>
    </p:spTree>
    <p:extLst>
      <p:ext uri="{BB962C8B-B14F-4D97-AF65-F5344CB8AC3E}">
        <p14:creationId xmlns:p14="http://schemas.microsoft.com/office/powerpoint/2010/main" val="203007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C05EB-BEFB-4187-A250-B6042BEC2E14}"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C4FF3-FCC5-45A0-A6A0-5F6589CE8CC7}" type="slidenum">
              <a:rPr lang="en-US" smtClean="0"/>
              <a:t>‹#›</a:t>
            </a:fld>
            <a:endParaRPr lang="en-US"/>
          </a:p>
        </p:txBody>
      </p:sp>
    </p:spTree>
    <p:extLst>
      <p:ext uri="{BB962C8B-B14F-4D97-AF65-F5344CB8AC3E}">
        <p14:creationId xmlns:p14="http://schemas.microsoft.com/office/powerpoint/2010/main" val="2011582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C05EB-BEFB-4187-A250-B6042BEC2E14}"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C4FF3-FCC5-45A0-A6A0-5F6589CE8CC7}" type="slidenum">
              <a:rPr lang="en-US" smtClean="0"/>
              <a:t>‹#›</a:t>
            </a:fld>
            <a:endParaRPr lang="en-US"/>
          </a:p>
        </p:txBody>
      </p:sp>
    </p:spTree>
    <p:extLst>
      <p:ext uri="{BB962C8B-B14F-4D97-AF65-F5344CB8AC3E}">
        <p14:creationId xmlns:p14="http://schemas.microsoft.com/office/powerpoint/2010/main" val="623736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2DED75-503B-40A0-B24D-11E3A3E6D843}" type="datetimeFigureOut">
              <a:rPr lang="en-US" smtClean="0">
                <a:solidFill>
                  <a:prstClr val="black">
                    <a:tint val="75000"/>
                  </a:prstClr>
                </a:solidFill>
              </a:rPr>
              <a:pPr/>
              <a:t>8/24/2014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FBFB30-98FC-4276-B1AA-6EE7B00675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575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DED75-503B-40A0-B24D-11E3A3E6D843}" type="datetimeFigureOut">
              <a:rPr lang="en-US" smtClean="0">
                <a:solidFill>
                  <a:prstClr val="black">
                    <a:tint val="75000"/>
                  </a:prstClr>
                </a:solidFill>
              </a:rPr>
              <a:pPr/>
              <a:t>8/24/2014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FBFB30-98FC-4276-B1AA-6EE7B00675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876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2DED75-503B-40A0-B24D-11E3A3E6D843}" type="datetimeFigureOut">
              <a:rPr lang="en-US" smtClean="0">
                <a:solidFill>
                  <a:prstClr val="black">
                    <a:tint val="75000"/>
                  </a:prstClr>
                </a:solidFill>
              </a:rPr>
              <a:pPr/>
              <a:t>8/24/2014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FBFB30-98FC-4276-B1AA-6EE7B00675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7430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2DED75-503B-40A0-B24D-11E3A3E6D843}" type="datetimeFigureOut">
              <a:rPr lang="en-US" smtClean="0">
                <a:solidFill>
                  <a:prstClr val="black">
                    <a:tint val="75000"/>
                  </a:prstClr>
                </a:solidFill>
              </a:rPr>
              <a:pPr/>
              <a:t>8/24/2014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FBFB30-98FC-4276-B1AA-6EE7B00675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62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2DED75-503B-40A0-B24D-11E3A3E6D843}" type="datetimeFigureOut">
              <a:rPr lang="en-US" smtClean="0">
                <a:solidFill>
                  <a:prstClr val="black">
                    <a:tint val="75000"/>
                  </a:prstClr>
                </a:solidFill>
              </a:rPr>
              <a:pPr/>
              <a:t>8/24/2014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FBFB30-98FC-4276-B1AA-6EE7B00675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94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2DED75-503B-40A0-B24D-11E3A3E6D843}" type="datetimeFigureOut">
              <a:rPr lang="en-US" smtClean="0">
                <a:solidFill>
                  <a:prstClr val="black">
                    <a:tint val="75000"/>
                  </a:prstClr>
                </a:solidFill>
              </a:rPr>
              <a:pPr/>
              <a:t>8/24/2014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FBFB30-98FC-4276-B1AA-6EE7B00675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265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DED75-503B-40A0-B24D-11E3A3E6D843}" type="datetimeFigureOut">
              <a:rPr lang="en-US" smtClean="0">
                <a:solidFill>
                  <a:prstClr val="black">
                    <a:tint val="75000"/>
                  </a:prstClr>
                </a:solidFill>
              </a:rPr>
              <a:pPr/>
              <a:t>8/24/2014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FBFB30-98FC-4276-B1AA-6EE7B00675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169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DED75-503B-40A0-B24D-11E3A3E6D843}" type="datetimeFigureOut">
              <a:rPr lang="en-US" smtClean="0">
                <a:solidFill>
                  <a:prstClr val="black">
                    <a:tint val="75000"/>
                  </a:prstClr>
                </a:solidFill>
              </a:rPr>
              <a:pPr/>
              <a:t>8/24/2014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FBFB30-98FC-4276-B1AA-6EE7B00675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78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C05EB-BEFB-4187-A250-B6042BEC2E14}"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C4FF3-FCC5-45A0-A6A0-5F6589CE8CC7}" type="slidenum">
              <a:rPr lang="en-US" smtClean="0"/>
              <a:t>‹#›</a:t>
            </a:fld>
            <a:endParaRPr lang="en-US"/>
          </a:p>
        </p:txBody>
      </p:sp>
    </p:spTree>
    <p:extLst>
      <p:ext uri="{BB962C8B-B14F-4D97-AF65-F5344CB8AC3E}">
        <p14:creationId xmlns:p14="http://schemas.microsoft.com/office/powerpoint/2010/main" val="112507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2DED75-503B-40A0-B24D-11E3A3E6D843}" type="datetimeFigureOut">
              <a:rPr lang="en-US" smtClean="0">
                <a:solidFill>
                  <a:prstClr val="black">
                    <a:tint val="75000"/>
                  </a:prstClr>
                </a:solidFill>
              </a:rPr>
              <a:pPr/>
              <a:t>8/24/2014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FBFB30-98FC-4276-B1AA-6EE7B00675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149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DED75-503B-40A0-B24D-11E3A3E6D843}" type="datetimeFigureOut">
              <a:rPr lang="en-US" smtClean="0">
                <a:solidFill>
                  <a:prstClr val="black">
                    <a:tint val="75000"/>
                  </a:prstClr>
                </a:solidFill>
              </a:rPr>
              <a:pPr/>
              <a:t>8/24/2014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FBFB30-98FC-4276-B1AA-6EE7B00675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723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DED75-503B-40A0-B24D-11E3A3E6D843}" type="datetimeFigureOut">
              <a:rPr lang="en-US" smtClean="0">
                <a:solidFill>
                  <a:prstClr val="black">
                    <a:tint val="75000"/>
                  </a:prstClr>
                </a:solidFill>
              </a:rPr>
              <a:pPr/>
              <a:t>8/24/2014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FBFB30-98FC-4276-B1AA-6EE7B00675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63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CC05EB-BEFB-4187-A250-B6042BEC2E14}" type="datetimeFigureOut">
              <a:rPr lang="en-US" smtClean="0"/>
              <a:t>8/24/2014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8C4FF3-FCC5-45A0-A6A0-5F6589CE8CC7}" type="slidenum">
              <a:rPr lang="en-US" smtClean="0"/>
              <a:t>‹#›</a:t>
            </a:fld>
            <a:endParaRPr lang="en-US"/>
          </a:p>
        </p:txBody>
      </p:sp>
    </p:spTree>
    <p:extLst>
      <p:ext uri="{BB962C8B-B14F-4D97-AF65-F5344CB8AC3E}">
        <p14:creationId xmlns:p14="http://schemas.microsoft.com/office/powerpoint/2010/main" val="2080079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CC05EB-BEFB-4187-A250-B6042BEC2E14}" type="datetimeFigureOut">
              <a:rPr lang="en-US" smtClean="0"/>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C4FF3-FCC5-45A0-A6A0-5F6589CE8CC7}" type="slidenum">
              <a:rPr lang="en-US" smtClean="0"/>
              <a:t>‹#›</a:t>
            </a:fld>
            <a:endParaRPr lang="en-US"/>
          </a:p>
        </p:txBody>
      </p:sp>
    </p:spTree>
    <p:extLst>
      <p:ext uri="{BB962C8B-B14F-4D97-AF65-F5344CB8AC3E}">
        <p14:creationId xmlns:p14="http://schemas.microsoft.com/office/powerpoint/2010/main" val="143020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CC05EB-BEFB-4187-A250-B6042BEC2E14}" type="datetimeFigureOut">
              <a:rPr lang="en-US" smtClean="0"/>
              <a:t>8/24/2014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8C4FF3-FCC5-45A0-A6A0-5F6589CE8CC7}" type="slidenum">
              <a:rPr lang="en-US" smtClean="0"/>
              <a:t>‹#›</a:t>
            </a:fld>
            <a:endParaRPr lang="en-US"/>
          </a:p>
        </p:txBody>
      </p:sp>
    </p:spTree>
    <p:extLst>
      <p:ext uri="{BB962C8B-B14F-4D97-AF65-F5344CB8AC3E}">
        <p14:creationId xmlns:p14="http://schemas.microsoft.com/office/powerpoint/2010/main" val="243310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CC05EB-BEFB-4187-A250-B6042BEC2E14}" type="datetimeFigureOut">
              <a:rPr lang="en-US" smtClean="0"/>
              <a:t>8/24/2014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8C4FF3-FCC5-45A0-A6A0-5F6589CE8CC7}" type="slidenum">
              <a:rPr lang="en-US" smtClean="0"/>
              <a:t>‹#›</a:t>
            </a:fld>
            <a:endParaRPr lang="en-US"/>
          </a:p>
        </p:txBody>
      </p:sp>
    </p:spTree>
    <p:extLst>
      <p:ext uri="{BB962C8B-B14F-4D97-AF65-F5344CB8AC3E}">
        <p14:creationId xmlns:p14="http://schemas.microsoft.com/office/powerpoint/2010/main" val="97105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C05EB-BEFB-4187-A250-B6042BEC2E14}" type="datetimeFigureOut">
              <a:rPr lang="en-US" smtClean="0"/>
              <a:t>8/24/2014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8C4FF3-FCC5-45A0-A6A0-5F6589CE8CC7}" type="slidenum">
              <a:rPr lang="en-US" smtClean="0"/>
              <a:t>‹#›</a:t>
            </a:fld>
            <a:endParaRPr lang="en-US"/>
          </a:p>
        </p:txBody>
      </p:sp>
    </p:spTree>
    <p:extLst>
      <p:ext uri="{BB962C8B-B14F-4D97-AF65-F5344CB8AC3E}">
        <p14:creationId xmlns:p14="http://schemas.microsoft.com/office/powerpoint/2010/main" val="47944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CC05EB-BEFB-4187-A250-B6042BEC2E14}" type="datetimeFigureOut">
              <a:rPr lang="en-US" smtClean="0"/>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C4FF3-FCC5-45A0-A6A0-5F6589CE8CC7}" type="slidenum">
              <a:rPr lang="en-US" smtClean="0"/>
              <a:t>‹#›</a:t>
            </a:fld>
            <a:endParaRPr lang="en-US"/>
          </a:p>
        </p:txBody>
      </p:sp>
    </p:spTree>
    <p:extLst>
      <p:ext uri="{BB962C8B-B14F-4D97-AF65-F5344CB8AC3E}">
        <p14:creationId xmlns:p14="http://schemas.microsoft.com/office/powerpoint/2010/main" val="239930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CC05EB-BEFB-4187-A250-B6042BEC2E14}" type="datetimeFigureOut">
              <a:rPr lang="en-US" smtClean="0"/>
              <a:t>8/24/2014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8C4FF3-FCC5-45A0-A6A0-5F6589CE8CC7}" type="slidenum">
              <a:rPr lang="en-US" smtClean="0"/>
              <a:t>‹#›</a:t>
            </a:fld>
            <a:endParaRPr lang="en-US"/>
          </a:p>
        </p:txBody>
      </p:sp>
    </p:spTree>
    <p:extLst>
      <p:ext uri="{BB962C8B-B14F-4D97-AF65-F5344CB8AC3E}">
        <p14:creationId xmlns:p14="http://schemas.microsoft.com/office/powerpoint/2010/main" val="285465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C05EB-BEFB-4187-A250-B6042BEC2E14}" type="datetimeFigureOut">
              <a:rPr lang="en-US" smtClean="0"/>
              <a:t>8/24/2014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C4FF3-FCC5-45A0-A6A0-5F6589CE8CC7}" type="slidenum">
              <a:rPr lang="en-US" smtClean="0"/>
              <a:t>‹#›</a:t>
            </a:fld>
            <a:endParaRPr lang="en-US"/>
          </a:p>
        </p:txBody>
      </p:sp>
    </p:spTree>
    <p:extLst>
      <p:ext uri="{BB962C8B-B14F-4D97-AF65-F5344CB8AC3E}">
        <p14:creationId xmlns:p14="http://schemas.microsoft.com/office/powerpoint/2010/main" val="3159034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DED75-503B-40A0-B24D-11E3A3E6D843}" type="datetimeFigureOut">
              <a:rPr lang="en-US" smtClean="0">
                <a:solidFill>
                  <a:prstClr val="black">
                    <a:tint val="75000"/>
                  </a:prstClr>
                </a:solidFill>
              </a:rPr>
              <a:pPr/>
              <a:t>8/24/2014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BFB30-98FC-4276-B1AA-6EE7B00675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84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7.xml"/><Relationship Id="rId7" Type="http://schemas.openxmlformats.org/officeDocument/2006/relationships/image" Target="../media/image15.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14.wmf"/><Relationship Id="rId4" Type="http://schemas.openxmlformats.org/officeDocument/2006/relationships/oleObject" Target="../embeddings/oleObject7.bin"/><Relationship Id="rId9" Type="http://schemas.openxmlformats.org/officeDocument/2006/relationships/image" Target="../media/image16.wmf"/></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4.wmf"/><Relationship Id="rId3" Type="http://schemas.openxmlformats.org/officeDocument/2006/relationships/notesSlide" Target="../notesSlides/notesSlide9.xml"/><Relationship Id="rId7" Type="http://schemas.openxmlformats.org/officeDocument/2006/relationships/image" Target="../media/image21.wmf"/><Relationship Id="rId12" Type="http://schemas.openxmlformats.org/officeDocument/2006/relationships/oleObject" Target="../embeddings/oleObject14.bin"/><Relationship Id="rId17" Type="http://schemas.openxmlformats.org/officeDocument/2006/relationships/image" Target="../media/image26.wmf"/><Relationship Id="rId2" Type="http://schemas.openxmlformats.org/officeDocument/2006/relationships/slideLayout" Target="../slideLayouts/slideLayout18.xml"/><Relationship Id="rId16" Type="http://schemas.openxmlformats.org/officeDocument/2006/relationships/oleObject" Target="../embeddings/oleObject16.bin"/><Relationship Id="rId1" Type="http://schemas.openxmlformats.org/officeDocument/2006/relationships/vmlDrawing" Target="../drawings/vmlDrawing4.vml"/><Relationship Id="rId6" Type="http://schemas.openxmlformats.org/officeDocument/2006/relationships/oleObject" Target="../embeddings/oleObject11.bin"/><Relationship Id="rId11" Type="http://schemas.openxmlformats.org/officeDocument/2006/relationships/image" Target="../media/image23.wmf"/><Relationship Id="rId5" Type="http://schemas.openxmlformats.org/officeDocument/2006/relationships/image" Target="../media/image20.wmf"/><Relationship Id="rId15" Type="http://schemas.openxmlformats.org/officeDocument/2006/relationships/image" Target="../media/image25.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22.wmf"/><Relationship Id="rId14"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oleObject" Target="../embeddings/oleObject1.bin"/><Relationship Id="rId7" Type="http://schemas.openxmlformats.org/officeDocument/2006/relationships/oleObject" Target="../embeddings/Microsoft_Excel_97-2003_Worksheet2.xls"/><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emf"/><Relationship Id="rId5" Type="http://schemas.openxmlformats.org/officeDocument/2006/relationships/image" Target="../media/image1.emf"/><Relationship Id="rId10" Type="http://schemas.openxmlformats.org/officeDocument/2006/relationships/oleObject" Target="../embeddings/Microsoft_Excel_97-2003_Worksheet3.xls"/><Relationship Id="rId4" Type="http://schemas.openxmlformats.org/officeDocument/2006/relationships/oleObject" Target="../embeddings/Microsoft_Excel_97-2003_Worksheet1.xls"/><Relationship Id="rId9"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8.xml"/><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oleObject" Target="../embeddings/Microsoft_Excel_97-2003_Worksheet5.xls"/><Relationship Id="rId13"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oleObject" Target="../embeddings/oleObject5.bin"/><Relationship Id="rId12" Type="http://schemas.openxmlformats.org/officeDocument/2006/relationships/image" Target="../media/image6.e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4.emf"/><Relationship Id="rId11" Type="http://schemas.openxmlformats.org/officeDocument/2006/relationships/oleObject" Target="../embeddings/Microsoft_Excel_97-2003_Worksheet6.xls"/><Relationship Id="rId5" Type="http://schemas.openxmlformats.org/officeDocument/2006/relationships/oleObject" Target="../embeddings/Microsoft_Excel_97-2003_Worksheet4.xls"/><Relationship Id="rId10" Type="http://schemas.openxmlformats.org/officeDocument/2006/relationships/oleObject" Target="../embeddings/oleObject6.bin"/><Relationship Id="rId4" Type="http://schemas.openxmlformats.org/officeDocument/2006/relationships/oleObject" Target="../embeddings/oleObject4.bin"/><Relationship Id="rId9"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775"/>
            <a:ext cx="7772400" cy="1470025"/>
          </a:xfrm>
        </p:spPr>
        <p:txBody>
          <a:bodyPr/>
          <a:lstStyle/>
          <a:p>
            <a:r>
              <a:rPr lang="en-US" dirty="0" smtClean="0"/>
              <a:t>What’s Left to Say about Racial Affirmative Action in the US?</a:t>
            </a:r>
            <a:endParaRPr lang="en-US" dirty="0"/>
          </a:p>
        </p:txBody>
      </p:sp>
      <p:sp>
        <p:nvSpPr>
          <p:cNvPr id="3" name="Subtitle 2"/>
          <p:cNvSpPr>
            <a:spLocks noGrp="1"/>
          </p:cNvSpPr>
          <p:nvPr>
            <p:ph type="subTitle" idx="1"/>
          </p:nvPr>
        </p:nvSpPr>
        <p:spPr>
          <a:xfrm>
            <a:off x="1371600" y="3733800"/>
            <a:ext cx="6400800" cy="2743200"/>
          </a:xfrm>
        </p:spPr>
        <p:txBody>
          <a:bodyPr>
            <a:normAutofit/>
          </a:bodyPr>
          <a:lstStyle/>
          <a:p>
            <a:r>
              <a:rPr lang="en-US" dirty="0" smtClean="0"/>
              <a:t>Glenn C. </a:t>
            </a:r>
            <a:r>
              <a:rPr lang="en-US" dirty="0" err="1" smtClean="0"/>
              <a:t>Loury</a:t>
            </a:r>
            <a:r>
              <a:rPr lang="en-US" dirty="0" smtClean="0"/>
              <a:t>, Brown University</a:t>
            </a:r>
          </a:p>
          <a:p>
            <a:r>
              <a:rPr lang="en-US" dirty="0" smtClean="0"/>
              <a:t>Presidential Address</a:t>
            </a:r>
          </a:p>
          <a:p>
            <a:r>
              <a:rPr lang="en-US" dirty="0" smtClean="0"/>
              <a:t>Eastern Economics Association </a:t>
            </a:r>
          </a:p>
          <a:p>
            <a:r>
              <a:rPr lang="en-US" dirty="0" smtClean="0"/>
              <a:t>New York City, May 2013</a:t>
            </a:r>
            <a:endParaRPr lang="en-US" dirty="0"/>
          </a:p>
        </p:txBody>
      </p:sp>
    </p:spTree>
    <p:extLst>
      <p:ext uri="{BB962C8B-B14F-4D97-AF65-F5344CB8AC3E}">
        <p14:creationId xmlns:p14="http://schemas.microsoft.com/office/powerpoint/2010/main" val="195330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57200" y="-152400"/>
            <a:ext cx="8229600" cy="1143000"/>
          </a:xfrm>
        </p:spPr>
        <p:style>
          <a:lnRef idx="1">
            <a:schemeClr val="dk1"/>
          </a:lnRef>
          <a:fillRef idx="2">
            <a:schemeClr val="dk1"/>
          </a:fillRef>
          <a:effectRef idx="1">
            <a:schemeClr val="dk1"/>
          </a:effectRef>
          <a:fontRef idx="minor">
            <a:schemeClr val="dk1"/>
          </a:fontRef>
        </p:style>
        <p:txBody>
          <a:bodyPr>
            <a:normAutofit/>
          </a:bodyPr>
          <a:lstStyle/>
          <a:p>
            <a:pPr eaLnBrk="1" hangingPunct="1">
              <a:defRPr/>
            </a:pPr>
            <a:r>
              <a:rPr lang="en-US" dirty="0" smtClean="0"/>
              <a:t>Yet AA Is Being Practiced Globally</a:t>
            </a:r>
            <a:endParaRPr lang="en-US" sz="4000" dirty="0" smtClean="0"/>
          </a:p>
        </p:txBody>
      </p:sp>
      <p:sp>
        <p:nvSpPr>
          <p:cNvPr id="2" name="Content Placeholder 1"/>
          <p:cNvSpPr>
            <a:spLocks noGrp="1"/>
          </p:cNvSpPr>
          <p:nvPr>
            <p:ph idx="1"/>
          </p:nvPr>
        </p:nvSpPr>
        <p:spPr/>
        <p:txBody>
          <a:bodyPr/>
          <a:lstStyle/>
          <a:p>
            <a:endParaRPr lang="en-US"/>
          </a:p>
        </p:txBody>
      </p:sp>
      <p:sp>
        <p:nvSpPr>
          <p:cNvPr id="5" name="Rectangle 3"/>
          <p:cNvSpPr txBox="1">
            <a:spLocks noChangeArrowheads="1"/>
          </p:cNvSpPr>
          <p:nvPr/>
        </p:nvSpPr>
        <p:spPr>
          <a:xfrm>
            <a:off x="457200" y="914400"/>
            <a:ext cx="8229600" cy="4525963"/>
          </a:xfrm>
          <a:prstGeom prst="rect">
            <a:avLst/>
          </a:prstGeom>
        </p:spPr>
        <p:style>
          <a:lnRef idx="1">
            <a:schemeClr val="dk1"/>
          </a:lnRef>
          <a:fillRef idx="2">
            <a:schemeClr val="dk1"/>
          </a:fillRef>
          <a:effectRef idx="1">
            <a:schemeClr val="dk1"/>
          </a:effectRef>
          <a:fontRef idx="minor">
            <a:schemeClr val="dk1"/>
          </a:fontRef>
        </p:style>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buFont typeface="Arial" pitchFamily="34" charset="0"/>
              <a:buNone/>
              <a:defRPr/>
            </a:pPr>
            <a:r>
              <a:rPr lang="en-US" sz="2400" dirty="0" smtClean="0"/>
              <a:t>E.G.</a:t>
            </a:r>
          </a:p>
          <a:p>
            <a:pPr lvl="1">
              <a:defRPr/>
            </a:pPr>
            <a:r>
              <a:rPr lang="en-US" dirty="0" smtClean="0">
                <a:latin typeface="Times New Roman" pitchFamily="18" charset="0"/>
                <a:cs typeface="Times New Roman" pitchFamily="18" charset="0"/>
              </a:rPr>
              <a:t>South Africa: ‘Black Economic Empowerment’ policy post-Apartheid with racial hiring guidelines for firms</a:t>
            </a:r>
          </a:p>
          <a:p>
            <a:pPr lvl="1">
              <a:defRPr/>
            </a:pPr>
            <a:r>
              <a:rPr lang="en-US" dirty="0" smtClean="0">
                <a:latin typeface="Times New Roman" pitchFamily="18" charset="0"/>
                <a:cs typeface="Times New Roman" pitchFamily="18" charset="0"/>
              </a:rPr>
              <a:t>India: extensive AA for “scheduled castes/tribes”</a:t>
            </a:r>
          </a:p>
          <a:p>
            <a:pPr lvl="1">
              <a:defRPr/>
            </a:pPr>
            <a:r>
              <a:rPr lang="en-US" dirty="0" smtClean="0">
                <a:latin typeface="Times New Roman" pitchFamily="18" charset="0"/>
                <a:cs typeface="Times New Roman" pitchFamily="18" charset="0"/>
              </a:rPr>
              <a:t>Malaysia: “New Economic Policy” introduced after ethnic riots in 1960s; most of NEP’s AA features remain in place </a:t>
            </a:r>
          </a:p>
          <a:p>
            <a:pPr lvl="1">
              <a:defRPr/>
            </a:pPr>
            <a:r>
              <a:rPr lang="en-US" dirty="0" smtClean="0">
                <a:latin typeface="Times New Roman" pitchFamily="18" charset="0"/>
                <a:cs typeface="Times New Roman" pitchFamily="18" charset="0"/>
              </a:rPr>
              <a:t>Also Brazil, Europe (esp. France), the USA, China</a:t>
            </a:r>
          </a:p>
          <a:p>
            <a:pPr lvl="1">
              <a:defRPr/>
            </a:pPr>
            <a:r>
              <a:rPr lang="en-US" dirty="0" smtClean="0">
                <a:latin typeface="Times New Roman" pitchFamily="18" charset="0"/>
                <a:cs typeface="Times New Roman" pitchFamily="18" charset="0"/>
              </a:rPr>
              <a:t>[I even participated last summer in an international conference on AA in Kathmandu, Nepal (!!)]</a:t>
            </a:r>
          </a:p>
          <a:p>
            <a:pPr lvl="1">
              <a:defRPr/>
            </a:pPr>
            <a:endParaRPr lang="en-US" dirty="0" smtClean="0">
              <a:latin typeface="Times New Roman" pitchFamily="18" charset="0"/>
              <a:cs typeface="Times New Roman" pitchFamily="18" charset="0"/>
            </a:endParaRPr>
          </a:p>
          <a:p>
            <a:pPr>
              <a:defRPr/>
            </a:pPr>
            <a:endParaRPr lang="en-US" sz="2400" dirty="0" smtClean="0"/>
          </a:p>
          <a:p>
            <a:pPr>
              <a:defRPr/>
            </a:pPr>
            <a:endParaRPr lang="en-US" sz="2400" dirty="0" smtClean="0"/>
          </a:p>
          <a:p>
            <a:pPr>
              <a:defRPr/>
            </a:pPr>
            <a:endParaRPr lang="en-US" sz="2400" dirty="0" smtClean="0"/>
          </a:p>
        </p:txBody>
      </p:sp>
      <p:sp>
        <p:nvSpPr>
          <p:cNvPr id="4" name="TextBox 3"/>
          <p:cNvSpPr txBox="1"/>
          <p:nvPr/>
        </p:nvSpPr>
        <p:spPr>
          <a:xfrm>
            <a:off x="457200" y="5446693"/>
            <a:ext cx="8305800" cy="954107"/>
          </a:xfrm>
          <a:prstGeom prst="rect">
            <a:avLst/>
          </a:prstGeom>
          <a:noFill/>
        </p:spPr>
        <p:txBody>
          <a:bodyPr wrap="square" rtlCol="0">
            <a:spAutoFit/>
          </a:bodyPr>
          <a:lstStyle/>
          <a:p>
            <a:r>
              <a:rPr lang="en-US" sz="2800" dirty="0" smtClean="0"/>
              <a:t>So, a rigorous analysis is of value regardless of how one feels about racial AA in the US.</a:t>
            </a:r>
            <a:endParaRPr lang="en-US" sz="2800" dirty="0"/>
          </a:p>
        </p:txBody>
      </p:sp>
    </p:spTree>
    <p:extLst>
      <p:ext uri="{BB962C8B-B14F-4D97-AF65-F5344CB8AC3E}">
        <p14:creationId xmlns:p14="http://schemas.microsoft.com/office/powerpoint/2010/main" val="3956287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ric\Pictures\somepicsfromkalthmandu\P20101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76200"/>
            <a:ext cx="7924800"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6172200"/>
            <a:ext cx="8458200" cy="523220"/>
          </a:xfrm>
          <a:prstGeom prst="rect">
            <a:avLst/>
          </a:prstGeom>
          <a:noFill/>
        </p:spPr>
        <p:txBody>
          <a:bodyPr wrap="square" rtlCol="0">
            <a:spAutoFit/>
          </a:bodyPr>
          <a:lstStyle/>
          <a:p>
            <a:pPr algn="ctr"/>
            <a:r>
              <a:rPr lang="en-US" sz="2800" dirty="0" smtClean="0"/>
              <a:t>See!  I really WAS in Kathmandu!!</a:t>
            </a:r>
            <a:endParaRPr lang="en-US" sz="2800" dirty="0"/>
          </a:p>
        </p:txBody>
      </p:sp>
    </p:spTree>
    <p:extLst>
      <p:ext uri="{BB962C8B-B14F-4D97-AF65-F5344CB8AC3E}">
        <p14:creationId xmlns:p14="http://schemas.microsoft.com/office/powerpoint/2010/main" val="271423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ric\Pictures\somepicsfromkalthmandu\P10102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881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Documents and Settings\Glenn_Loury\Desktop\Nepal Pics\P1010118.JPG"/>
          <p:cNvPicPr>
            <a:picLocks noChangeAspect="1" noChangeArrowheads="1"/>
          </p:cNvPicPr>
          <p:nvPr/>
        </p:nvPicPr>
        <p:blipFill>
          <a:blip r:embed="rId2" cstate="print"/>
          <a:srcRect/>
          <a:stretch>
            <a:fillRect/>
          </a:stretch>
        </p:blipFill>
        <p:spPr bwMode="auto">
          <a:xfrm>
            <a:off x="-1727200" y="-1295400"/>
            <a:ext cx="12598400" cy="9448800"/>
          </a:xfrm>
          <a:prstGeom prst="rect">
            <a:avLst/>
          </a:prstGeom>
          <a:noFill/>
        </p:spPr>
      </p:pic>
    </p:spTree>
    <p:extLst>
      <p:ext uri="{BB962C8B-B14F-4D97-AF65-F5344CB8AC3E}">
        <p14:creationId xmlns:p14="http://schemas.microsoft.com/office/powerpoint/2010/main" val="689724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style>
          <a:lnRef idx="1">
            <a:schemeClr val="dk1"/>
          </a:lnRef>
          <a:fillRef idx="2">
            <a:schemeClr val="dk1"/>
          </a:fillRef>
          <a:effectRef idx="1">
            <a:schemeClr val="dk1"/>
          </a:effectRef>
          <a:fontRef idx="minor">
            <a:schemeClr val="dk1"/>
          </a:fontRef>
        </p:style>
        <p:txBody>
          <a:bodyPr>
            <a:normAutofit fontScale="90000"/>
          </a:bodyPr>
          <a:lstStyle/>
          <a:p>
            <a:r>
              <a:rPr lang="en-US" sz="3600" dirty="0" smtClean="0"/>
              <a:t>Questions for economic analysis raised by AA:`</a:t>
            </a:r>
            <a:endParaRPr lang="en-US" sz="3600" dirty="0"/>
          </a:p>
        </p:txBody>
      </p:sp>
      <p:sp>
        <p:nvSpPr>
          <p:cNvPr id="3" name="Content Placeholder 2"/>
          <p:cNvSpPr>
            <a:spLocks noGrp="1"/>
          </p:cNvSpPr>
          <p:nvPr>
            <p:ph idx="1"/>
          </p:nvPr>
        </p:nvSpPr>
        <p:spPr>
          <a:xfrm>
            <a:off x="0" y="1524000"/>
            <a:ext cx="9296400" cy="5562600"/>
          </a:xfrm>
        </p:spPr>
        <p:style>
          <a:lnRef idx="1">
            <a:schemeClr val="dk1"/>
          </a:lnRef>
          <a:fillRef idx="2">
            <a:schemeClr val="dk1"/>
          </a:fillRef>
          <a:effectRef idx="1">
            <a:schemeClr val="dk1"/>
          </a:effectRef>
          <a:fontRef idx="minor">
            <a:schemeClr val="dk1"/>
          </a:fontRef>
        </p:style>
        <p:txBody>
          <a:bodyPr>
            <a:normAutofit/>
          </a:bodyPr>
          <a:lstStyle/>
          <a:p>
            <a:pPr marL="514350" indent="-514350">
              <a:buFont typeface="+mj-lt"/>
              <a:buAutoNum type="arabicPeriod"/>
            </a:pPr>
            <a:r>
              <a:rPr lang="en-US" dirty="0" smtClean="0"/>
              <a:t>What effect does AA have on the formation of racial stereotypes? (</a:t>
            </a:r>
            <a:r>
              <a:rPr lang="en-US" dirty="0" err="1" smtClean="0"/>
              <a:t>Coate</a:t>
            </a:r>
            <a:r>
              <a:rPr lang="en-US" dirty="0" smtClean="0"/>
              <a:t>/</a:t>
            </a:r>
            <a:r>
              <a:rPr lang="en-US" dirty="0" err="1" smtClean="0"/>
              <a:t>Loury</a:t>
            </a:r>
            <a:r>
              <a:rPr lang="en-US" dirty="0" smtClean="0"/>
              <a:t>, AER, 1993)</a:t>
            </a:r>
          </a:p>
          <a:p>
            <a:pPr marL="514350" indent="-514350">
              <a:buFont typeface="+mj-lt"/>
              <a:buAutoNum type="arabicPeriod"/>
            </a:pPr>
            <a:r>
              <a:rPr lang="en-US" dirty="0" smtClean="0"/>
              <a:t>How does affirmative action alter the incentives to invest in HC? (</a:t>
            </a:r>
            <a:r>
              <a:rPr lang="en-US" dirty="0" err="1" smtClean="0"/>
              <a:t>Coate</a:t>
            </a:r>
            <a:r>
              <a:rPr lang="en-US" dirty="0" smtClean="0"/>
              <a:t>/</a:t>
            </a:r>
            <a:r>
              <a:rPr lang="en-US" dirty="0" err="1" smtClean="0"/>
              <a:t>Loury</a:t>
            </a:r>
            <a:r>
              <a:rPr lang="en-US" dirty="0" smtClean="0"/>
              <a:t>, AEA Proceedings 1994)</a:t>
            </a:r>
          </a:p>
          <a:p>
            <a:pPr marL="514350" indent="-514350">
              <a:buFont typeface="+mj-lt"/>
              <a:buAutoNum type="arabicPeriod"/>
            </a:pPr>
            <a:r>
              <a:rPr lang="en-US" dirty="0" smtClean="0"/>
              <a:t>Is it more efficient to use AA earlier or later in the skills </a:t>
            </a:r>
            <a:r>
              <a:rPr lang="en-US" dirty="0"/>
              <a:t>development </a:t>
            </a:r>
            <a:r>
              <a:rPr lang="en-US" dirty="0" smtClean="0"/>
              <a:t>process? (Fryer/</a:t>
            </a:r>
            <a:r>
              <a:rPr lang="en-US" dirty="0" err="1" smtClean="0"/>
              <a:t>Loury</a:t>
            </a:r>
            <a:r>
              <a:rPr lang="en-US" dirty="0" smtClean="0"/>
              <a:t>, JPE 2014)</a:t>
            </a:r>
          </a:p>
          <a:p>
            <a:pPr marL="514350" indent="-514350">
              <a:buFont typeface="+mj-lt"/>
              <a:buAutoNum type="arabicPeriod"/>
            </a:pPr>
            <a:r>
              <a:rPr lang="en-US" dirty="0" smtClean="0"/>
              <a:t>Can AA goals be achieved without explicit racial discrimination? (Fryer/</a:t>
            </a:r>
            <a:r>
              <a:rPr lang="en-US" dirty="0" err="1" smtClean="0"/>
              <a:t>Loury</a:t>
            </a:r>
            <a:r>
              <a:rPr lang="en-US" dirty="0" smtClean="0"/>
              <a:t>/</a:t>
            </a:r>
            <a:r>
              <a:rPr lang="en-US" dirty="0" err="1" smtClean="0"/>
              <a:t>Yuret</a:t>
            </a:r>
            <a:r>
              <a:rPr lang="en-US" dirty="0" smtClean="0"/>
              <a:t>, JLEO, 2008)</a:t>
            </a:r>
            <a:endParaRPr lang="en-US" dirty="0"/>
          </a:p>
        </p:txBody>
      </p:sp>
    </p:spTree>
    <p:extLst>
      <p:ext uri="{BB962C8B-B14F-4D97-AF65-F5344CB8AC3E}">
        <p14:creationId xmlns:p14="http://schemas.microsoft.com/office/powerpoint/2010/main" val="3951356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382000" cy="2438400"/>
          </a:xfrm>
        </p:spPr>
        <p:txBody>
          <a:bodyPr>
            <a:normAutofit fontScale="90000"/>
          </a:bodyPr>
          <a:lstStyle/>
          <a:p>
            <a:r>
              <a:rPr lang="en-US" dirty="0" smtClean="0"/>
              <a:t>Many of the key issues are empirical. So, what is there left for an applied economic theorist (like me!) to say now about affirmative action policies?</a:t>
            </a:r>
            <a:endParaRPr lang="en-US" dirty="0"/>
          </a:p>
        </p:txBody>
      </p:sp>
      <p:sp>
        <p:nvSpPr>
          <p:cNvPr id="3" name="TextBox 2"/>
          <p:cNvSpPr txBox="1"/>
          <p:nvPr/>
        </p:nvSpPr>
        <p:spPr>
          <a:xfrm>
            <a:off x="152400" y="3733800"/>
            <a:ext cx="8686800" cy="1754326"/>
          </a:xfrm>
          <a:prstGeom prst="rect">
            <a:avLst/>
          </a:prstGeom>
          <a:noFill/>
        </p:spPr>
        <p:txBody>
          <a:bodyPr wrap="square" rtlCol="0">
            <a:spAutoFit/>
          </a:bodyPr>
          <a:lstStyle/>
          <a:p>
            <a:pPr algn="ctr"/>
            <a:r>
              <a:rPr lang="en-US" sz="3600" dirty="0" smtClean="0"/>
              <a:t>I will describe a theoretical model exploring Questions (2)-(4) above (re. incentive issues; timing issues; and the “blindness constraint.”)</a:t>
            </a:r>
          </a:p>
        </p:txBody>
      </p:sp>
    </p:spTree>
    <p:extLst>
      <p:ext uri="{BB962C8B-B14F-4D97-AF65-F5344CB8AC3E}">
        <p14:creationId xmlns:p14="http://schemas.microsoft.com/office/powerpoint/2010/main" val="3777329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914400"/>
            <a:ext cx="8229600" cy="2362200"/>
          </a:xfrm>
        </p:spPr>
        <p:style>
          <a:lnRef idx="1">
            <a:schemeClr val="dk1"/>
          </a:lnRef>
          <a:fillRef idx="2">
            <a:schemeClr val="dk1"/>
          </a:fillRef>
          <a:effectRef idx="1">
            <a:schemeClr val="dk1"/>
          </a:effectRef>
          <a:fontRef idx="minor">
            <a:schemeClr val="dk1"/>
          </a:fontRef>
        </p:style>
        <p:txBody>
          <a:bodyPr/>
          <a:lstStyle/>
          <a:p>
            <a:r>
              <a:rPr lang="en-US" dirty="0" smtClean="0"/>
              <a:t>The Abstract Design Problem: A Simple Theoretical Model of Optimal AA Policy</a:t>
            </a:r>
            <a:endParaRPr lang="en-US" dirty="0"/>
          </a:p>
        </p:txBody>
      </p:sp>
      <p:sp>
        <p:nvSpPr>
          <p:cNvPr id="2" name="TextBox 1"/>
          <p:cNvSpPr txBox="1"/>
          <p:nvPr/>
        </p:nvSpPr>
        <p:spPr>
          <a:xfrm>
            <a:off x="762000" y="4495800"/>
            <a:ext cx="7772400" cy="923330"/>
          </a:xfrm>
          <a:prstGeom prst="rect">
            <a:avLst/>
          </a:prstGeom>
          <a:noFill/>
        </p:spPr>
        <p:txBody>
          <a:bodyPr wrap="square" rtlCol="0">
            <a:spAutoFit/>
          </a:bodyPr>
          <a:lstStyle/>
          <a:p>
            <a:r>
              <a:rPr lang="en-US" dirty="0" smtClean="0"/>
              <a:t>(Adapted from my paper joint with Roland Fryer of Harvard University:</a:t>
            </a:r>
          </a:p>
          <a:p>
            <a:r>
              <a:rPr lang="en-US" dirty="0" smtClean="0"/>
              <a:t>“Valuing Diversity: The Simple Economics of Affirmative Action Policies,” which is forthcoming in the JPE, 2014)</a:t>
            </a:r>
            <a:endParaRPr lang="en-US" dirty="0"/>
          </a:p>
        </p:txBody>
      </p:sp>
    </p:spTree>
    <p:extLst>
      <p:ext uri="{BB962C8B-B14F-4D97-AF65-F5344CB8AC3E}">
        <p14:creationId xmlns:p14="http://schemas.microsoft.com/office/powerpoint/2010/main" val="1774508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838200" y="609600"/>
            <a:ext cx="7772400" cy="1143000"/>
          </a:xfrm>
        </p:spPr>
        <p:style>
          <a:lnRef idx="1">
            <a:schemeClr val="dk1"/>
          </a:lnRef>
          <a:fillRef idx="2">
            <a:schemeClr val="dk1"/>
          </a:fillRef>
          <a:effectRef idx="1">
            <a:schemeClr val="dk1"/>
          </a:effectRef>
          <a:fontRef idx="minor">
            <a:schemeClr val="dk1"/>
          </a:fontRef>
        </p:style>
        <p:txBody>
          <a:bodyPr/>
          <a:lstStyle/>
          <a:p>
            <a:pPr eaLnBrk="1" hangingPunct="1">
              <a:defRPr/>
            </a:pPr>
            <a:r>
              <a:rPr lang="en-US" sz="3600" dirty="0" smtClean="0"/>
              <a:t>Dimensions of Policy Design</a:t>
            </a:r>
          </a:p>
        </p:txBody>
      </p:sp>
      <p:sp>
        <p:nvSpPr>
          <p:cNvPr id="6147" name="Rectangle 3"/>
          <p:cNvSpPr>
            <a:spLocks noGrp="1" noChangeArrowheads="1"/>
          </p:cNvSpPr>
          <p:nvPr>
            <p:ph type="body" idx="1"/>
          </p:nvPr>
        </p:nvSpPr>
        <p:spPr>
          <a:xfrm>
            <a:off x="381000" y="1828800"/>
            <a:ext cx="8458200" cy="4495800"/>
          </a:xfrm>
        </p:spPr>
        <p:style>
          <a:lnRef idx="1">
            <a:schemeClr val="accent4"/>
          </a:lnRef>
          <a:fillRef idx="2">
            <a:schemeClr val="accent4"/>
          </a:fillRef>
          <a:effectRef idx="1">
            <a:schemeClr val="accent4"/>
          </a:effectRef>
          <a:fontRef idx="minor">
            <a:schemeClr val="dk1"/>
          </a:fontRef>
        </p:style>
        <p:txBody>
          <a:bodyPr/>
          <a:lstStyle/>
          <a:p>
            <a:pPr eaLnBrk="1" hangingPunct="1">
              <a:buFontTx/>
              <a:buNone/>
              <a:defRPr/>
            </a:pPr>
            <a:r>
              <a:rPr lang="en-US" sz="2400" dirty="0" smtClean="0"/>
              <a:t>In general one can distinguish affirmative action policies along two dimensions: </a:t>
            </a:r>
            <a:r>
              <a:rPr lang="en-US" sz="2400" dirty="0" smtClean="0">
                <a:solidFill>
                  <a:srgbClr val="FF0000"/>
                </a:solidFill>
              </a:rPr>
              <a:t>Timing</a:t>
            </a:r>
            <a:r>
              <a:rPr lang="en-US" sz="2400" dirty="0" smtClean="0">
                <a:solidFill>
                  <a:srgbClr val="FFFF00"/>
                </a:solidFill>
              </a:rPr>
              <a:t> </a:t>
            </a:r>
            <a:r>
              <a:rPr lang="en-US" sz="2400" dirty="0" smtClean="0"/>
              <a:t>and </a:t>
            </a:r>
            <a:r>
              <a:rPr lang="en-US" sz="2400" dirty="0" smtClean="0">
                <a:solidFill>
                  <a:srgbClr val="C00000"/>
                </a:solidFill>
              </a:rPr>
              <a:t>Sightedness </a:t>
            </a:r>
            <a:endParaRPr lang="en-US" sz="2400" dirty="0" smtClean="0"/>
          </a:p>
          <a:p>
            <a:pPr eaLnBrk="1" hangingPunct="1">
              <a:buFontTx/>
              <a:buNone/>
              <a:defRPr/>
            </a:pPr>
            <a:endParaRPr lang="en-US" sz="2400" dirty="0" smtClean="0"/>
          </a:p>
          <a:p>
            <a:pPr eaLnBrk="1" hangingPunct="1">
              <a:buFontTx/>
              <a:buNone/>
              <a:defRPr/>
            </a:pPr>
            <a:r>
              <a:rPr lang="en-US" sz="2400" dirty="0" smtClean="0">
                <a:solidFill>
                  <a:srgbClr val="FF0000"/>
                </a:solidFill>
              </a:rPr>
              <a:t>Timing</a:t>
            </a:r>
            <a:r>
              <a:rPr lang="en-US" sz="2400" dirty="0" smtClean="0">
                <a:solidFill>
                  <a:srgbClr val="FFFF00"/>
                </a:solidFill>
              </a:rPr>
              <a:t> </a:t>
            </a:r>
            <a:r>
              <a:rPr lang="en-US" sz="2400" dirty="0" smtClean="0"/>
              <a:t>refers to where in the development process a policy operates – </a:t>
            </a:r>
            <a:r>
              <a:rPr lang="en-US" sz="2400" i="1" dirty="0" smtClean="0"/>
              <a:t>ex ante</a:t>
            </a:r>
            <a:r>
              <a:rPr lang="en-US" sz="2400" dirty="0" smtClean="0"/>
              <a:t> (at the development margin) or </a:t>
            </a:r>
            <a:r>
              <a:rPr lang="en-US" sz="2400" i="1" dirty="0" smtClean="0"/>
              <a:t>ex post </a:t>
            </a:r>
            <a:r>
              <a:rPr lang="en-US" sz="2400" dirty="0" smtClean="0"/>
              <a:t>(at the </a:t>
            </a:r>
            <a:r>
              <a:rPr lang="en-US" sz="2400" i="1" dirty="0" smtClean="0"/>
              <a:t>assignment </a:t>
            </a:r>
            <a:r>
              <a:rPr lang="en-US" sz="2400" dirty="0" smtClean="0"/>
              <a:t>margin)</a:t>
            </a:r>
          </a:p>
          <a:p>
            <a:pPr eaLnBrk="1" hangingPunct="1">
              <a:buFontTx/>
              <a:buNone/>
              <a:defRPr/>
            </a:pPr>
            <a:endParaRPr lang="en-US" sz="2400" dirty="0" smtClean="0"/>
          </a:p>
          <a:p>
            <a:pPr eaLnBrk="1" hangingPunct="1">
              <a:buFontTx/>
              <a:buNone/>
              <a:defRPr/>
            </a:pPr>
            <a:r>
              <a:rPr lang="en-US" sz="2400" dirty="0" smtClean="0">
                <a:solidFill>
                  <a:srgbClr val="C00000"/>
                </a:solidFill>
              </a:rPr>
              <a:t>Sightedness </a:t>
            </a:r>
            <a:r>
              <a:rPr lang="en-US" sz="2400" dirty="0" smtClean="0"/>
              <a:t>refers to whether the policy is group-blind or not – that is, whether or not implementing the policy requires information about an individual worker’s group identity.</a:t>
            </a:r>
          </a:p>
        </p:txBody>
      </p:sp>
    </p:spTree>
    <p:extLst>
      <p:ext uri="{BB962C8B-B14F-4D97-AF65-F5344CB8AC3E}">
        <p14:creationId xmlns:p14="http://schemas.microsoft.com/office/powerpoint/2010/main" val="21223917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838200" y="457200"/>
            <a:ext cx="7772400" cy="990600"/>
          </a:xfrm>
        </p:spPr>
        <p:style>
          <a:lnRef idx="1">
            <a:schemeClr val="dk1"/>
          </a:lnRef>
          <a:fillRef idx="2">
            <a:schemeClr val="dk1"/>
          </a:fillRef>
          <a:effectRef idx="1">
            <a:schemeClr val="dk1"/>
          </a:effectRef>
          <a:fontRef idx="minor">
            <a:schemeClr val="dk1"/>
          </a:fontRef>
        </p:style>
        <p:txBody>
          <a:bodyPr/>
          <a:lstStyle/>
          <a:p>
            <a:pPr eaLnBrk="1" hangingPunct="1">
              <a:defRPr/>
            </a:pPr>
            <a:r>
              <a:rPr lang="en-US" sz="3600" dirty="0" smtClean="0"/>
              <a:t>Basic Elements of the Model</a:t>
            </a:r>
          </a:p>
        </p:txBody>
      </p:sp>
      <p:sp>
        <p:nvSpPr>
          <p:cNvPr id="5123" name="Rectangle 3"/>
          <p:cNvSpPr>
            <a:spLocks noGrp="1" noChangeArrowheads="1"/>
          </p:cNvSpPr>
          <p:nvPr>
            <p:ph type="body" idx="1"/>
          </p:nvPr>
        </p:nvSpPr>
        <p:spPr>
          <a:xfrm>
            <a:off x="381000" y="1600200"/>
            <a:ext cx="8458200" cy="4953000"/>
          </a:xfrm>
        </p:spPr>
        <p:style>
          <a:lnRef idx="1">
            <a:schemeClr val="dk1"/>
          </a:lnRef>
          <a:fillRef idx="2">
            <a:schemeClr val="dk1"/>
          </a:fillRef>
          <a:effectRef idx="1">
            <a:schemeClr val="dk1"/>
          </a:effectRef>
          <a:fontRef idx="minor">
            <a:schemeClr val="dk1"/>
          </a:fontRef>
        </p:style>
        <p:txBody>
          <a:bodyPr>
            <a:normAutofit/>
          </a:bodyPr>
          <a:lstStyle/>
          <a:p>
            <a:pPr eaLnBrk="1" hangingPunct="1">
              <a:buFontTx/>
              <a:buNone/>
              <a:defRPr/>
            </a:pPr>
            <a:r>
              <a:rPr lang="en-US" sz="2400" dirty="0" smtClean="0"/>
              <a:t>- A continuum of workers of unit mass; two groups, A and B</a:t>
            </a:r>
          </a:p>
          <a:p>
            <a:pPr eaLnBrk="1" hangingPunct="1">
              <a:buFontTx/>
              <a:buNone/>
              <a:defRPr/>
            </a:pPr>
            <a:r>
              <a:rPr lang="en-US" sz="2400" dirty="0" smtClean="0"/>
              <a:t>- A continuum of ‘slots’ of less than unit mass, each to be filled by one worker</a:t>
            </a:r>
          </a:p>
          <a:p>
            <a:pPr eaLnBrk="1" hangingPunct="1">
              <a:buFontTx/>
              <a:buNone/>
              <a:defRPr/>
            </a:pPr>
            <a:r>
              <a:rPr lang="en-US" sz="2400" dirty="0" smtClean="0"/>
              <a:t>- An </a:t>
            </a:r>
            <a:r>
              <a:rPr lang="en-US" sz="2400" i="1" dirty="0" smtClean="0"/>
              <a:t>ex ante</a:t>
            </a:r>
            <a:r>
              <a:rPr lang="en-US" sz="2400" dirty="0" smtClean="0"/>
              <a:t> stage, where workers acquire human capital (or not)</a:t>
            </a:r>
          </a:p>
          <a:p>
            <a:pPr>
              <a:buNone/>
              <a:defRPr/>
            </a:pPr>
            <a:r>
              <a:rPr lang="en-US" sz="2400" dirty="0" smtClean="0"/>
              <a:t>- </a:t>
            </a:r>
            <a:r>
              <a:rPr lang="en-US" sz="2400" dirty="0"/>
              <a:t>HC investment (stochastically) raises worker productivity</a:t>
            </a:r>
          </a:p>
          <a:p>
            <a:pPr>
              <a:buNone/>
              <a:defRPr/>
            </a:pPr>
            <a:r>
              <a:rPr lang="en-US" sz="2400" dirty="0"/>
              <a:t>- HC </a:t>
            </a:r>
            <a:r>
              <a:rPr lang="en-US" sz="2400" dirty="0" smtClean="0"/>
              <a:t>costly; cost distributions differ between groups A and B</a:t>
            </a:r>
          </a:p>
          <a:p>
            <a:pPr eaLnBrk="1" hangingPunct="1">
              <a:buFontTx/>
              <a:buNone/>
              <a:defRPr/>
            </a:pPr>
            <a:r>
              <a:rPr lang="en-US" sz="2400" dirty="0" smtClean="0"/>
              <a:t>- An </a:t>
            </a:r>
            <a:r>
              <a:rPr lang="en-US" sz="2400" i="1" dirty="0" smtClean="0"/>
              <a:t>ex post </a:t>
            </a:r>
            <a:r>
              <a:rPr lang="en-US" sz="2400" dirty="0" smtClean="0"/>
              <a:t>stage, where only some workers gain access to ‘slots’</a:t>
            </a:r>
          </a:p>
          <a:p>
            <a:pPr eaLnBrk="1" hangingPunct="1">
              <a:buFontTx/>
              <a:buNone/>
              <a:defRPr/>
            </a:pPr>
            <a:r>
              <a:rPr lang="en-US" sz="2400" dirty="0" smtClean="0"/>
              <a:t>- Workers in a ‘slot’ generate output proportional to productivity</a:t>
            </a:r>
          </a:p>
          <a:p>
            <a:pPr eaLnBrk="1" hangingPunct="1">
              <a:buFontTx/>
              <a:buNone/>
              <a:defRPr/>
            </a:pPr>
            <a:r>
              <a:rPr lang="en-US" sz="2400" dirty="0" smtClean="0"/>
              <a:t>- ‘Slots’ are privately held, </a:t>
            </a:r>
            <a:r>
              <a:rPr lang="en-US" sz="2400" dirty="0" err="1" smtClean="0"/>
              <a:t>inelastically</a:t>
            </a:r>
            <a:r>
              <a:rPr lang="en-US" sz="2400" dirty="0" smtClean="0"/>
              <a:t> supplied, and acquired by highest bidders. A group’s representation amongst slot-holders reflects the distribution of ex post productivity for that group.</a:t>
            </a:r>
          </a:p>
          <a:p>
            <a:pPr eaLnBrk="1" hangingPunct="1">
              <a:buFontTx/>
              <a:buNone/>
              <a:defRPr/>
            </a:pPr>
            <a:endParaRPr lang="en-US" sz="2400" dirty="0" smtClean="0"/>
          </a:p>
          <a:p>
            <a:pPr eaLnBrk="1" hangingPunct="1">
              <a:buFontTx/>
              <a:buNone/>
              <a:defRPr/>
            </a:pPr>
            <a:endParaRPr lang="en-US" sz="2400" dirty="0" smtClean="0"/>
          </a:p>
        </p:txBody>
      </p:sp>
    </p:spTree>
    <p:extLst>
      <p:ext uri="{BB962C8B-B14F-4D97-AF65-F5344CB8AC3E}">
        <p14:creationId xmlns:p14="http://schemas.microsoft.com/office/powerpoint/2010/main" val="1646146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style>
          <a:lnRef idx="1">
            <a:schemeClr val="dk1"/>
          </a:lnRef>
          <a:fillRef idx="2">
            <a:schemeClr val="dk1"/>
          </a:fillRef>
          <a:effectRef idx="1">
            <a:schemeClr val="dk1"/>
          </a:effectRef>
          <a:fontRef idx="minor">
            <a:schemeClr val="dk1"/>
          </a:fontRef>
        </p:style>
        <p:txBody>
          <a:bodyPr/>
          <a:lstStyle/>
          <a:p>
            <a:pPr>
              <a:defRPr/>
            </a:pPr>
            <a:r>
              <a:rPr lang="en-US" dirty="0" smtClean="0"/>
              <a:t>Preview of results</a:t>
            </a:r>
            <a:endParaRPr lang="en-US" dirty="0"/>
          </a:p>
        </p:txBody>
      </p:sp>
      <p:sp>
        <p:nvSpPr>
          <p:cNvPr id="3" name="Content Placeholder 2"/>
          <p:cNvSpPr>
            <a:spLocks noGrp="1"/>
          </p:cNvSpPr>
          <p:nvPr>
            <p:ph idx="1"/>
          </p:nvPr>
        </p:nvSpPr>
        <p:spPr>
          <a:xfrm>
            <a:off x="457200" y="990600"/>
            <a:ext cx="8229600" cy="4572000"/>
          </a:xfrm>
        </p:spPr>
        <p:style>
          <a:lnRef idx="1">
            <a:schemeClr val="dk1"/>
          </a:lnRef>
          <a:fillRef idx="2">
            <a:schemeClr val="dk1"/>
          </a:fillRef>
          <a:effectRef idx="1">
            <a:schemeClr val="dk1"/>
          </a:effectRef>
          <a:fontRef idx="minor">
            <a:schemeClr val="dk1"/>
          </a:fontRef>
        </p:style>
        <p:txBody>
          <a:bodyPr>
            <a:normAutofit lnSpcReduction="10000"/>
          </a:bodyPr>
          <a:lstStyle/>
          <a:p>
            <a:pPr marL="514350" indent="-514350">
              <a:buFontTx/>
              <a:buAutoNum type="arabicPeriod"/>
              <a:defRPr/>
            </a:pPr>
            <a:r>
              <a:rPr lang="en-US" sz="2800" dirty="0" smtClean="0"/>
              <a:t>In baseline model under laissez-faire, CE is efficient; the disadvantaged (B’s) acquire less HC; and they are underrepresented in slots.</a:t>
            </a:r>
          </a:p>
          <a:p>
            <a:pPr marL="514350" indent="-514350">
              <a:buFontTx/>
              <a:buAutoNum type="arabicPeriod"/>
              <a:defRPr/>
            </a:pPr>
            <a:r>
              <a:rPr lang="en-US" sz="2800" dirty="0" smtClean="0"/>
              <a:t>Under </a:t>
            </a:r>
            <a:r>
              <a:rPr lang="en-US" sz="2800" b="1" i="1" dirty="0" smtClean="0"/>
              <a:t>sightedness</a:t>
            </a:r>
            <a:r>
              <a:rPr lang="en-US" sz="2800" dirty="0" smtClean="0"/>
              <a:t>, optimal AA policy entails ex post (late) but no ex ante (early) intervention on behalf of the disadvantaged group.</a:t>
            </a:r>
          </a:p>
          <a:p>
            <a:pPr marL="514350" indent="-514350">
              <a:buFontTx/>
              <a:buAutoNum type="arabicPeriod"/>
              <a:defRPr/>
            </a:pPr>
            <a:r>
              <a:rPr lang="en-US" sz="2800" dirty="0" smtClean="0"/>
              <a:t>Under </a:t>
            </a:r>
            <a:r>
              <a:rPr lang="en-US" sz="2800" b="1" i="1" dirty="0" smtClean="0"/>
              <a:t>blindness</a:t>
            </a:r>
            <a:r>
              <a:rPr lang="en-US" sz="2800" dirty="0" smtClean="0"/>
              <a:t>, optimal AA policy entails subsidy for slots ex post. HC subsidies are desirable ex ante if and only if the disadvantaged group are relatively more numerous on development margin than on assignment margin.</a:t>
            </a:r>
            <a:endParaRPr lang="en-US" sz="2800" dirty="0"/>
          </a:p>
        </p:txBody>
      </p:sp>
      <p:sp>
        <p:nvSpPr>
          <p:cNvPr id="4" name="TextBox 3"/>
          <p:cNvSpPr txBox="1"/>
          <p:nvPr/>
        </p:nvSpPr>
        <p:spPr>
          <a:xfrm>
            <a:off x="457200" y="5629870"/>
            <a:ext cx="8077200" cy="923330"/>
          </a:xfrm>
          <a:prstGeom prst="rect">
            <a:avLst/>
          </a:prstGeom>
          <a:noFill/>
        </p:spPr>
        <p:txBody>
          <a:bodyPr wrap="square" rtlCol="0">
            <a:spAutoFit/>
          </a:bodyPr>
          <a:lstStyle/>
          <a:p>
            <a:r>
              <a:rPr lang="en-US" dirty="0" smtClean="0"/>
              <a:t>(My Bottom Line: Under a plausible condition, if you think “diversity” important but don’t like “racial preferences” then you should be strongly in favor of universal subsidies to human capital acquisition…)</a:t>
            </a:r>
            <a:endParaRPr lang="en-US" dirty="0"/>
          </a:p>
        </p:txBody>
      </p:sp>
    </p:spTree>
    <p:extLst>
      <p:ext uri="{BB962C8B-B14F-4D97-AF65-F5344CB8AC3E}">
        <p14:creationId xmlns:p14="http://schemas.microsoft.com/office/powerpoint/2010/main" val="1723751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962085"/>
            <a:ext cx="8458200" cy="4524315"/>
          </a:xfrm>
          <a:prstGeom prst="rect">
            <a:avLst/>
          </a:prstGeom>
          <a:noFill/>
        </p:spPr>
        <p:txBody>
          <a:bodyPr wrap="square" rtlCol="0">
            <a:spAutoFit/>
          </a:bodyPr>
          <a:lstStyle/>
          <a:p>
            <a:r>
              <a:rPr lang="en-US" sz="2400" dirty="0">
                <a:solidFill>
                  <a:prstClr val="black"/>
                </a:solidFill>
              </a:rPr>
              <a:t>AA = {concern about ‘race’} + {concern for ‘equality</a:t>
            </a:r>
            <a:r>
              <a:rPr lang="en-US" sz="2400" dirty="0" smtClean="0">
                <a:solidFill>
                  <a:prstClr val="black"/>
                </a:solidFill>
              </a:rPr>
              <a:t>’ of groups} </a:t>
            </a:r>
            <a:endParaRPr lang="en-US" sz="2400" dirty="0">
              <a:solidFill>
                <a:prstClr val="black"/>
              </a:solidFill>
            </a:endParaRPr>
          </a:p>
          <a:p>
            <a:r>
              <a:rPr lang="en-US" sz="2400" dirty="0">
                <a:solidFill>
                  <a:prstClr val="black"/>
                </a:solidFill>
              </a:rPr>
              <a:t>                 + {need to ration access to elite positions}</a:t>
            </a:r>
          </a:p>
          <a:p>
            <a:endParaRPr lang="en-US" sz="2400" dirty="0">
              <a:solidFill>
                <a:prstClr val="black"/>
              </a:solidFill>
            </a:endParaRPr>
          </a:p>
          <a:p>
            <a:r>
              <a:rPr lang="en-US" sz="2400" dirty="0" smtClean="0">
                <a:solidFill>
                  <a:prstClr val="black"/>
                </a:solidFill>
              </a:rPr>
              <a:t>That is, the practice of racial AA is grounded in four premises:</a:t>
            </a:r>
          </a:p>
          <a:p>
            <a:endParaRPr lang="en-US" sz="2400" dirty="0" smtClean="0">
              <a:solidFill>
                <a:prstClr val="black"/>
              </a:solidFill>
            </a:endParaRPr>
          </a:p>
          <a:p>
            <a:r>
              <a:rPr lang="en-US" sz="2400" dirty="0" smtClean="0">
                <a:solidFill>
                  <a:prstClr val="black"/>
                </a:solidFill>
              </a:rPr>
              <a:t>   (</a:t>
            </a:r>
            <a:r>
              <a:rPr lang="en-US" sz="2400" dirty="0">
                <a:solidFill>
                  <a:prstClr val="black"/>
                </a:solidFill>
              </a:rPr>
              <a:t>1</a:t>
            </a:r>
            <a:r>
              <a:rPr lang="en-US" sz="2400" dirty="0" smtClean="0">
                <a:solidFill>
                  <a:prstClr val="black"/>
                </a:solidFill>
              </a:rPr>
              <a:t>) A hierarchy </a:t>
            </a:r>
            <a:r>
              <a:rPr lang="en-US" sz="2400" dirty="0">
                <a:solidFill>
                  <a:prstClr val="black"/>
                </a:solidFill>
              </a:rPr>
              <a:t>of </a:t>
            </a:r>
            <a:r>
              <a:rPr lang="en-US" sz="2400" dirty="0" smtClean="0">
                <a:solidFill>
                  <a:prstClr val="black"/>
                </a:solidFill>
              </a:rPr>
              <a:t>positions with the more desirable being scarce.</a:t>
            </a:r>
            <a:endParaRPr lang="en-US" sz="2400" dirty="0">
              <a:solidFill>
                <a:prstClr val="black"/>
              </a:solidFill>
            </a:endParaRPr>
          </a:p>
          <a:p>
            <a:endParaRPr lang="en-US" sz="2400" dirty="0">
              <a:solidFill>
                <a:prstClr val="black"/>
              </a:solidFill>
            </a:endParaRPr>
          </a:p>
          <a:p>
            <a:r>
              <a:rPr lang="en-US" sz="2400" dirty="0">
                <a:solidFill>
                  <a:prstClr val="black"/>
                </a:solidFill>
              </a:rPr>
              <a:t>   (2) </a:t>
            </a:r>
            <a:r>
              <a:rPr lang="en-US" sz="2400" dirty="0" smtClean="0">
                <a:solidFill>
                  <a:prstClr val="black"/>
                </a:solidFill>
              </a:rPr>
              <a:t>Some social/political significance imputed to racial identity.</a:t>
            </a:r>
            <a:endParaRPr lang="en-US" sz="2400" dirty="0">
              <a:solidFill>
                <a:prstClr val="black"/>
              </a:solidFill>
            </a:endParaRPr>
          </a:p>
          <a:p>
            <a:endParaRPr lang="en-US" sz="2400" dirty="0">
              <a:solidFill>
                <a:prstClr val="black"/>
              </a:solidFill>
            </a:endParaRPr>
          </a:p>
          <a:p>
            <a:r>
              <a:rPr lang="en-US" sz="2400" dirty="0">
                <a:solidFill>
                  <a:prstClr val="black"/>
                </a:solidFill>
              </a:rPr>
              <a:t>   (3) </a:t>
            </a:r>
            <a:r>
              <a:rPr lang="en-US" sz="2400" dirty="0" smtClean="0">
                <a:solidFill>
                  <a:prstClr val="black"/>
                </a:solidFill>
              </a:rPr>
              <a:t>Substantial outcome disparity </a:t>
            </a:r>
            <a:r>
              <a:rPr lang="en-US" sz="2400" dirty="0">
                <a:solidFill>
                  <a:prstClr val="black"/>
                </a:solidFill>
              </a:rPr>
              <a:t>between these </a:t>
            </a:r>
            <a:r>
              <a:rPr lang="en-US" sz="2400" dirty="0" smtClean="0">
                <a:solidFill>
                  <a:prstClr val="black"/>
                </a:solidFill>
              </a:rPr>
              <a:t>racial groups.</a:t>
            </a:r>
            <a:endParaRPr lang="en-US" sz="2400" dirty="0">
              <a:solidFill>
                <a:prstClr val="black"/>
              </a:solidFill>
            </a:endParaRPr>
          </a:p>
          <a:p>
            <a:endParaRPr lang="en-US" sz="2400" dirty="0">
              <a:solidFill>
                <a:prstClr val="black"/>
              </a:solidFill>
            </a:endParaRPr>
          </a:p>
          <a:p>
            <a:r>
              <a:rPr lang="en-US" sz="2400" dirty="0">
                <a:solidFill>
                  <a:prstClr val="black"/>
                </a:solidFill>
              </a:rPr>
              <a:t>   (4) </a:t>
            </a:r>
            <a:r>
              <a:rPr lang="en-US" sz="2400" dirty="0" smtClean="0">
                <a:solidFill>
                  <a:prstClr val="black"/>
                </a:solidFill>
              </a:rPr>
              <a:t>A desire to increase representation of disadvantage group.</a:t>
            </a:r>
            <a:endParaRPr lang="en-US" sz="2400" dirty="0">
              <a:solidFill>
                <a:prstClr val="black"/>
              </a:solidFill>
            </a:endParaRPr>
          </a:p>
        </p:txBody>
      </p:sp>
      <p:sp>
        <p:nvSpPr>
          <p:cNvPr id="4" name="TextBox 3"/>
          <p:cNvSpPr txBox="1"/>
          <p:nvPr/>
        </p:nvSpPr>
        <p:spPr>
          <a:xfrm>
            <a:off x="1295400" y="152400"/>
            <a:ext cx="6858000" cy="523220"/>
          </a:xfrm>
          <a:prstGeom prst="rect">
            <a:avLst/>
          </a:prstGeom>
          <a:noFill/>
        </p:spPr>
        <p:txBody>
          <a:bodyPr wrap="square" rtlCol="0">
            <a:spAutoFit/>
          </a:bodyPr>
          <a:lstStyle/>
          <a:p>
            <a:r>
              <a:rPr lang="en-US" sz="2800" dirty="0" smtClean="0">
                <a:solidFill>
                  <a:prstClr val="black"/>
                </a:solidFill>
              </a:rPr>
              <a:t>A Definition of Racial </a:t>
            </a:r>
            <a:r>
              <a:rPr lang="en-US" sz="2800" dirty="0">
                <a:solidFill>
                  <a:prstClr val="black"/>
                </a:solidFill>
              </a:rPr>
              <a:t>Affirmative </a:t>
            </a:r>
            <a:r>
              <a:rPr lang="en-US" sz="2800" dirty="0" smtClean="0">
                <a:solidFill>
                  <a:prstClr val="black"/>
                </a:solidFill>
              </a:rPr>
              <a:t>Action:</a:t>
            </a:r>
            <a:endParaRPr lang="en-US" sz="2800" dirty="0">
              <a:solidFill>
                <a:prstClr val="black"/>
              </a:solidFill>
            </a:endParaRPr>
          </a:p>
        </p:txBody>
      </p:sp>
    </p:spTree>
    <p:extLst>
      <p:ext uri="{BB962C8B-B14F-4D97-AF65-F5344CB8AC3E}">
        <p14:creationId xmlns:p14="http://schemas.microsoft.com/office/powerpoint/2010/main" val="3781459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Line 2"/>
          <p:cNvSpPr>
            <a:spLocks noChangeShapeType="1"/>
          </p:cNvSpPr>
          <p:nvPr/>
        </p:nvSpPr>
        <p:spPr bwMode="auto">
          <a:xfrm>
            <a:off x="228600" y="3200400"/>
            <a:ext cx="87630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
        <p:nvSpPr>
          <p:cNvPr id="1030" name="Line 3"/>
          <p:cNvSpPr>
            <a:spLocks noChangeShapeType="1"/>
          </p:cNvSpPr>
          <p:nvPr/>
        </p:nvSpPr>
        <p:spPr bwMode="auto">
          <a:xfrm>
            <a:off x="228600" y="2895600"/>
            <a:ext cx="0" cy="609600"/>
          </a:xfrm>
          <a:prstGeom prst="line">
            <a:avLst/>
          </a:prstGeom>
          <a:noFill/>
          <a:ln w="9525">
            <a:solidFill>
              <a:schemeClr val="tx1"/>
            </a:solidFill>
            <a:round/>
            <a:headEnd/>
            <a:tailEnd/>
          </a:ln>
        </p:spPr>
        <p:txBody>
          <a:bodyPr/>
          <a:lstStyle/>
          <a:p>
            <a:endParaRPr lang="en-US"/>
          </a:p>
        </p:txBody>
      </p:sp>
      <p:sp>
        <p:nvSpPr>
          <p:cNvPr id="1031" name="Text Box 4"/>
          <p:cNvSpPr txBox="1">
            <a:spLocks noChangeArrowheads="1"/>
          </p:cNvSpPr>
          <p:nvPr/>
        </p:nvSpPr>
        <p:spPr bwMode="auto">
          <a:xfrm>
            <a:off x="152400" y="3582988"/>
            <a:ext cx="1149350" cy="915987"/>
          </a:xfrm>
          <a:prstGeom prst="rect">
            <a:avLst/>
          </a:prstGeom>
          <a:noFill/>
          <a:ln w="9525">
            <a:noFill/>
            <a:miter lim="800000"/>
            <a:headEnd/>
            <a:tailEnd/>
          </a:ln>
        </p:spPr>
        <p:txBody>
          <a:bodyPr wrap="none">
            <a:spAutoFit/>
          </a:bodyPr>
          <a:lstStyle/>
          <a:p>
            <a:r>
              <a:rPr lang="en-US">
                <a:latin typeface="Times New Roman" pitchFamily="18" charset="0"/>
              </a:rPr>
              <a:t>Regulator</a:t>
            </a:r>
          </a:p>
          <a:p>
            <a:r>
              <a:rPr lang="en-US">
                <a:latin typeface="Times New Roman" pitchFamily="18" charset="0"/>
              </a:rPr>
              <a:t>commits</a:t>
            </a:r>
          </a:p>
          <a:p>
            <a:r>
              <a:rPr lang="en-US">
                <a:latin typeface="Times New Roman" pitchFamily="18" charset="0"/>
              </a:rPr>
              <a:t>to a policy</a:t>
            </a:r>
          </a:p>
        </p:txBody>
      </p:sp>
      <p:sp>
        <p:nvSpPr>
          <p:cNvPr id="1032" name="Line 5"/>
          <p:cNvSpPr>
            <a:spLocks noChangeShapeType="1"/>
          </p:cNvSpPr>
          <p:nvPr/>
        </p:nvSpPr>
        <p:spPr bwMode="auto">
          <a:xfrm>
            <a:off x="1752600" y="2895600"/>
            <a:ext cx="0" cy="609600"/>
          </a:xfrm>
          <a:prstGeom prst="line">
            <a:avLst/>
          </a:prstGeom>
          <a:noFill/>
          <a:ln w="9525">
            <a:solidFill>
              <a:schemeClr val="tx1"/>
            </a:solidFill>
            <a:round/>
            <a:headEnd/>
            <a:tailEnd/>
          </a:ln>
        </p:spPr>
        <p:txBody>
          <a:bodyPr/>
          <a:lstStyle/>
          <a:p>
            <a:endParaRPr lang="en-US"/>
          </a:p>
        </p:txBody>
      </p:sp>
      <p:grpSp>
        <p:nvGrpSpPr>
          <p:cNvPr id="2" name="Group 6"/>
          <p:cNvGrpSpPr>
            <a:grpSpLocks/>
          </p:cNvGrpSpPr>
          <p:nvPr/>
        </p:nvGrpSpPr>
        <p:grpSpPr bwMode="auto">
          <a:xfrm>
            <a:off x="1600200" y="3582988"/>
            <a:ext cx="1339850" cy="1330325"/>
            <a:chOff x="1238" y="2280"/>
            <a:chExt cx="844" cy="838"/>
          </a:xfrm>
        </p:grpSpPr>
        <p:sp>
          <p:nvSpPr>
            <p:cNvPr id="1048" name="Text Box 7"/>
            <p:cNvSpPr txBox="1">
              <a:spLocks noChangeArrowheads="1"/>
            </p:cNvSpPr>
            <p:nvPr/>
          </p:nvSpPr>
          <p:spPr bwMode="auto">
            <a:xfrm>
              <a:off x="1238" y="2280"/>
              <a:ext cx="844" cy="750"/>
            </a:xfrm>
            <a:prstGeom prst="rect">
              <a:avLst/>
            </a:prstGeom>
            <a:noFill/>
            <a:ln w="9525">
              <a:noFill/>
              <a:miter lim="800000"/>
              <a:headEnd/>
              <a:tailEnd/>
            </a:ln>
          </p:spPr>
          <p:txBody>
            <a:bodyPr wrap="none">
              <a:spAutoFit/>
            </a:bodyPr>
            <a:lstStyle/>
            <a:p>
              <a:r>
                <a:rPr lang="en-US">
                  <a:latin typeface="Times New Roman" pitchFamily="18" charset="0"/>
                </a:rPr>
                <a:t>Agents</a:t>
              </a:r>
            </a:p>
            <a:p>
              <a:r>
                <a:rPr lang="en-US">
                  <a:latin typeface="Times New Roman" pitchFamily="18" charset="0"/>
                </a:rPr>
                <a:t>receive</a:t>
              </a:r>
            </a:p>
            <a:p>
              <a:r>
                <a:rPr lang="en-US">
                  <a:latin typeface="Times New Roman" pitchFamily="18" charset="0"/>
                </a:rPr>
                <a:t>endowments</a:t>
              </a:r>
            </a:p>
            <a:p>
              <a:endParaRPr lang="en-US">
                <a:latin typeface="Times New Roman" pitchFamily="18" charset="0"/>
              </a:endParaRPr>
            </a:p>
          </p:txBody>
        </p:sp>
        <p:graphicFrame>
          <p:nvGraphicFramePr>
            <p:cNvPr id="1028" name="Object 8"/>
            <p:cNvGraphicFramePr>
              <a:graphicFrameLocks noChangeAspect="1"/>
            </p:cNvGraphicFramePr>
            <p:nvPr/>
          </p:nvGraphicFramePr>
          <p:xfrm>
            <a:off x="1296" y="2880"/>
            <a:ext cx="336" cy="238"/>
          </p:xfrm>
          <a:graphic>
            <a:graphicData uri="http://schemas.openxmlformats.org/presentationml/2006/ole">
              <mc:AlternateContent xmlns:mc="http://schemas.openxmlformats.org/markup-compatibility/2006">
                <mc:Choice xmlns:v="urn:schemas-microsoft-com:vml" Requires="v">
                  <p:oleObj spid="_x0000_s3107" name="Equation" r:id="rId4" imgW="304560" imgH="215640" progId="Equation.3">
                    <p:embed/>
                  </p:oleObj>
                </mc:Choice>
                <mc:Fallback>
                  <p:oleObj name="Equation" r:id="rId4" imgW="304560" imgH="215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 y="2880"/>
                          <a:ext cx="336" cy="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34" name="Line 9"/>
          <p:cNvSpPr>
            <a:spLocks noChangeShapeType="1"/>
          </p:cNvSpPr>
          <p:nvPr/>
        </p:nvSpPr>
        <p:spPr bwMode="auto">
          <a:xfrm>
            <a:off x="3429000" y="2895600"/>
            <a:ext cx="0" cy="609600"/>
          </a:xfrm>
          <a:prstGeom prst="line">
            <a:avLst/>
          </a:prstGeom>
          <a:noFill/>
          <a:ln w="9525">
            <a:solidFill>
              <a:schemeClr val="tx1"/>
            </a:solidFill>
            <a:round/>
            <a:headEnd/>
            <a:tailEnd/>
          </a:ln>
        </p:spPr>
        <p:txBody>
          <a:bodyPr/>
          <a:lstStyle/>
          <a:p>
            <a:endParaRPr lang="en-US"/>
          </a:p>
        </p:txBody>
      </p:sp>
      <p:grpSp>
        <p:nvGrpSpPr>
          <p:cNvPr id="3" name="Group 10"/>
          <p:cNvGrpSpPr>
            <a:grpSpLocks/>
          </p:cNvGrpSpPr>
          <p:nvPr/>
        </p:nvGrpSpPr>
        <p:grpSpPr bwMode="auto">
          <a:xfrm>
            <a:off x="3276600" y="3582988"/>
            <a:ext cx="1031875" cy="1276350"/>
            <a:chOff x="2102" y="2280"/>
            <a:chExt cx="650" cy="804"/>
          </a:xfrm>
        </p:grpSpPr>
        <p:sp>
          <p:nvSpPr>
            <p:cNvPr id="1047" name="Text Box 11"/>
            <p:cNvSpPr txBox="1">
              <a:spLocks noChangeArrowheads="1"/>
            </p:cNvSpPr>
            <p:nvPr/>
          </p:nvSpPr>
          <p:spPr bwMode="auto">
            <a:xfrm>
              <a:off x="2102" y="2280"/>
              <a:ext cx="560" cy="750"/>
            </a:xfrm>
            <a:prstGeom prst="rect">
              <a:avLst/>
            </a:prstGeom>
            <a:noFill/>
            <a:ln w="9525">
              <a:noFill/>
              <a:miter lim="800000"/>
              <a:headEnd/>
              <a:tailEnd/>
            </a:ln>
          </p:spPr>
          <p:txBody>
            <a:bodyPr wrap="none">
              <a:spAutoFit/>
            </a:bodyPr>
            <a:lstStyle/>
            <a:p>
              <a:r>
                <a:rPr lang="en-US">
                  <a:latin typeface="Times New Roman" pitchFamily="18" charset="0"/>
                </a:rPr>
                <a:t>Agents </a:t>
              </a:r>
            </a:p>
            <a:p>
              <a:r>
                <a:rPr lang="en-US">
                  <a:latin typeface="Times New Roman" pitchFamily="18" charset="0"/>
                </a:rPr>
                <a:t>choose</a:t>
              </a:r>
            </a:p>
            <a:p>
              <a:r>
                <a:rPr lang="en-US">
                  <a:latin typeface="Times New Roman" pitchFamily="18" charset="0"/>
                </a:rPr>
                <a:t>effort</a:t>
              </a:r>
            </a:p>
            <a:p>
              <a:endParaRPr lang="en-US">
                <a:latin typeface="Times New Roman" pitchFamily="18" charset="0"/>
              </a:endParaRPr>
            </a:p>
          </p:txBody>
        </p:sp>
        <p:graphicFrame>
          <p:nvGraphicFramePr>
            <p:cNvPr id="1027" name="Object 12"/>
            <p:cNvGraphicFramePr>
              <a:graphicFrameLocks noChangeAspect="1"/>
            </p:cNvGraphicFramePr>
            <p:nvPr/>
          </p:nvGraphicFramePr>
          <p:xfrm>
            <a:off x="2160" y="2832"/>
            <a:ext cx="592" cy="252"/>
          </p:xfrm>
          <a:graphic>
            <a:graphicData uri="http://schemas.openxmlformats.org/presentationml/2006/ole">
              <mc:AlternateContent xmlns:mc="http://schemas.openxmlformats.org/markup-compatibility/2006">
                <mc:Choice xmlns:v="urn:schemas-microsoft-com:vml" Requires="v">
                  <p:oleObj spid="_x0000_s3108" name="Equation" r:id="rId6" imgW="507960" imgH="215640" progId="Equation.3">
                    <p:embed/>
                  </p:oleObj>
                </mc:Choice>
                <mc:Fallback>
                  <p:oleObj name="Equation" r:id="rId6" imgW="50796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0" y="2832"/>
                          <a:ext cx="592" cy="2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36" name="Line 13"/>
          <p:cNvSpPr>
            <a:spLocks noChangeShapeType="1"/>
          </p:cNvSpPr>
          <p:nvPr/>
        </p:nvSpPr>
        <p:spPr bwMode="auto">
          <a:xfrm>
            <a:off x="4800600" y="2895600"/>
            <a:ext cx="0" cy="609600"/>
          </a:xfrm>
          <a:prstGeom prst="line">
            <a:avLst/>
          </a:prstGeom>
          <a:noFill/>
          <a:ln w="9525">
            <a:solidFill>
              <a:schemeClr val="tx1"/>
            </a:solidFill>
            <a:round/>
            <a:headEnd/>
            <a:tailEnd/>
          </a:ln>
        </p:spPr>
        <p:txBody>
          <a:bodyPr/>
          <a:lstStyle/>
          <a:p>
            <a:endParaRPr lang="en-US"/>
          </a:p>
        </p:txBody>
      </p:sp>
      <p:grpSp>
        <p:nvGrpSpPr>
          <p:cNvPr id="4" name="Group 14"/>
          <p:cNvGrpSpPr>
            <a:grpSpLocks/>
          </p:cNvGrpSpPr>
          <p:nvPr/>
        </p:nvGrpSpPr>
        <p:grpSpPr bwMode="auto">
          <a:xfrm>
            <a:off x="4648200" y="3582988"/>
            <a:ext cx="1441450" cy="1308100"/>
            <a:chOff x="2918" y="2232"/>
            <a:chExt cx="908" cy="824"/>
          </a:xfrm>
        </p:grpSpPr>
        <p:sp>
          <p:nvSpPr>
            <p:cNvPr id="1046" name="Text Box 15"/>
            <p:cNvSpPr txBox="1">
              <a:spLocks noChangeArrowheads="1"/>
            </p:cNvSpPr>
            <p:nvPr/>
          </p:nvSpPr>
          <p:spPr bwMode="auto">
            <a:xfrm>
              <a:off x="2918" y="2232"/>
              <a:ext cx="908" cy="750"/>
            </a:xfrm>
            <a:prstGeom prst="rect">
              <a:avLst/>
            </a:prstGeom>
            <a:noFill/>
            <a:ln w="9525">
              <a:noFill/>
              <a:miter lim="800000"/>
              <a:headEnd/>
              <a:tailEnd/>
            </a:ln>
          </p:spPr>
          <p:txBody>
            <a:bodyPr wrap="none">
              <a:spAutoFit/>
            </a:bodyPr>
            <a:lstStyle/>
            <a:p>
              <a:r>
                <a:rPr lang="en-US">
                  <a:latin typeface="Times New Roman" pitchFamily="18" charset="0"/>
                </a:rPr>
                <a:t>Agents</a:t>
              </a:r>
            </a:p>
            <a:p>
              <a:r>
                <a:rPr lang="en-US">
                  <a:latin typeface="Times New Roman" pitchFamily="18" charset="0"/>
                </a:rPr>
                <a:t>learn their</a:t>
              </a:r>
            </a:p>
            <a:p>
              <a:r>
                <a:rPr lang="en-US">
                  <a:latin typeface="Times New Roman" pitchFamily="18" charset="0"/>
                </a:rPr>
                <a:t>productivities</a:t>
              </a:r>
            </a:p>
            <a:p>
              <a:endParaRPr lang="en-US">
                <a:latin typeface="Times New Roman" pitchFamily="18" charset="0"/>
              </a:endParaRPr>
            </a:p>
          </p:txBody>
        </p:sp>
        <p:graphicFrame>
          <p:nvGraphicFramePr>
            <p:cNvPr id="1026" name="Object 16"/>
            <p:cNvGraphicFramePr>
              <a:graphicFrameLocks noChangeAspect="1"/>
            </p:cNvGraphicFramePr>
            <p:nvPr/>
          </p:nvGraphicFramePr>
          <p:xfrm>
            <a:off x="2976" y="2784"/>
            <a:ext cx="384" cy="272"/>
          </p:xfrm>
          <a:graphic>
            <a:graphicData uri="http://schemas.openxmlformats.org/presentationml/2006/ole">
              <mc:AlternateContent xmlns:mc="http://schemas.openxmlformats.org/markup-compatibility/2006">
                <mc:Choice xmlns:v="urn:schemas-microsoft-com:vml" Requires="v">
                  <p:oleObj spid="_x0000_s3109" name="Equation" r:id="rId8" imgW="304560" imgH="215640" progId="Equation.3">
                    <p:embed/>
                  </p:oleObj>
                </mc:Choice>
                <mc:Fallback>
                  <p:oleObj name="Equation" r:id="rId8" imgW="304560" imgH="215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6" y="2784"/>
                          <a:ext cx="384" cy="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038" name="Line 17"/>
          <p:cNvSpPr>
            <a:spLocks noChangeShapeType="1"/>
          </p:cNvSpPr>
          <p:nvPr/>
        </p:nvSpPr>
        <p:spPr bwMode="auto">
          <a:xfrm>
            <a:off x="6400800" y="2895600"/>
            <a:ext cx="0" cy="609600"/>
          </a:xfrm>
          <a:prstGeom prst="line">
            <a:avLst/>
          </a:prstGeom>
          <a:noFill/>
          <a:ln w="9525">
            <a:solidFill>
              <a:schemeClr val="tx1"/>
            </a:solidFill>
            <a:round/>
            <a:headEnd/>
            <a:tailEnd/>
          </a:ln>
        </p:spPr>
        <p:txBody>
          <a:bodyPr/>
          <a:lstStyle/>
          <a:p>
            <a:endParaRPr lang="en-US"/>
          </a:p>
        </p:txBody>
      </p:sp>
      <p:sp>
        <p:nvSpPr>
          <p:cNvPr id="1039" name="Text Box 18"/>
          <p:cNvSpPr txBox="1">
            <a:spLocks noChangeArrowheads="1"/>
          </p:cNvSpPr>
          <p:nvPr/>
        </p:nvSpPr>
        <p:spPr bwMode="auto">
          <a:xfrm>
            <a:off x="6248400" y="3582988"/>
            <a:ext cx="979755" cy="923330"/>
          </a:xfrm>
          <a:prstGeom prst="rect">
            <a:avLst/>
          </a:prstGeom>
          <a:noFill/>
          <a:ln w="9525">
            <a:noFill/>
            <a:miter lim="800000"/>
            <a:headEnd/>
            <a:tailEnd/>
          </a:ln>
        </p:spPr>
        <p:txBody>
          <a:bodyPr wrap="none">
            <a:spAutoFit/>
          </a:bodyPr>
          <a:lstStyle/>
          <a:p>
            <a:r>
              <a:rPr lang="en-US" dirty="0">
                <a:latin typeface="Times New Roman" pitchFamily="18" charset="0"/>
              </a:rPr>
              <a:t>Slots</a:t>
            </a:r>
          </a:p>
          <a:p>
            <a:r>
              <a:rPr lang="en-US" dirty="0">
                <a:latin typeface="Times New Roman" pitchFamily="18" charset="0"/>
              </a:rPr>
              <a:t>are</a:t>
            </a:r>
          </a:p>
          <a:p>
            <a:r>
              <a:rPr lang="en-US" dirty="0" smtClean="0">
                <a:latin typeface="Times New Roman" pitchFamily="18" charset="0"/>
              </a:rPr>
              <a:t>acquired</a:t>
            </a:r>
            <a:endParaRPr lang="en-US" dirty="0">
              <a:latin typeface="Times New Roman" pitchFamily="18" charset="0"/>
            </a:endParaRPr>
          </a:p>
        </p:txBody>
      </p:sp>
      <p:sp>
        <p:nvSpPr>
          <p:cNvPr id="1040" name="Line 19"/>
          <p:cNvSpPr>
            <a:spLocks noChangeShapeType="1"/>
          </p:cNvSpPr>
          <p:nvPr/>
        </p:nvSpPr>
        <p:spPr bwMode="auto">
          <a:xfrm>
            <a:off x="7543800" y="2895600"/>
            <a:ext cx="0" cy="609600"/>
          </a:xfrm>
          <a:prstGeom prst="line">
            <a:avLst/>
          </a:prstGeom>
          <a:noFill/>
          <a:ln w="9525">
            <a:solidFill>
              <a:schemeClr val="tx1"/>
            </a:solidFill>
            <a:round/>
            <a:headEnd/>
            <a:tailEnd/>
          </a:ln>
        </p:spPr>
        <p:txBody>
          <a:bodyPr/>
          <a:lstStyle/>
          <a:p>
            <a:endParaRPr lang="en-US"/>
          </a:p>
        </p:txBody>
      </p:sp>
      <p:sp>
        <p:nvSpPr>
          <p:cNvPr id="1041" name="Text Box 20"/>
          <p:cNvSpPr txBox="1">
            <a:spLocks noChangeArrowheads="1"/>
          </p:cNvSpPr>
          <p:nvPr/>
        </p:nvSpPr>
        <p:spPr bwMode="auto">
          <a:xfrm>
            <a:off x="7451725" y="3543300"/>
            <a:ext cx="1358900" cy="1190625"/>
          </a:xfrm>
          <a:prstGeom prst="rect">
            <a:avLst/>
          </a:prstGeom>
          <a:noFill/>
          <a:ln w="9525">
            <a:noFill/>
            <a:miter lim="800000"/>
            <a:headEnd/>
            <a:tailEnd/>
          </a:ln>
        </p:spPr>
        <p:txBody>
          <a:bodyPr wrap="none">
            <a:spAutoFit/>
          </a:bodyPr>
          <a:lstStyle/>
          <a:p>
            <a:r>
              <a:rPr lang="en-US">
                <a:latin typeface="Times New Roman" pitchFamily="18" charset="0"/>
              </a:rPr>
              <a:t>Production</a:t>
            </a:r>
          </a:p>
          <a:p>
            <a:r>
              <a:rPr lang="en-US">
                <a:latin typeface="Times New Roman" pitchFamily="18" charset="0"/>
              </a:rPr>
              <a:t>occurs</a:t>
            </a:r>
          </a:p>
          <a:p>
            <a:r>
              <a:rPr lang="en-US">
                <a:latin typeface="Times New Roman" pitchFamily="18" charset="0"/>
              </a:rPr>
              <a:t>and payment</a:t>
            </a:r>
          </a:p>
          <a:p>
            <a:r>
              <a:rPr lang="en-US">
                <a:latin typeface="Times New Roman" pitchFamily="18" charset="0"/>
              </a:rPr>
              <a:t>received</a:t>
            </a:r>
          </a:p>
        </p:txBody>
      </p:sp>
      <p:sp>
        <p:nvSpPr>
          <p:cNvPr id="1043" name="Text Box 22"/>
          <p:cNvSpPr txBox="1">
            <a:spLocks noChangeArrowheads="1"/>
          </p:cNvSpPr>
          <p:nvPr/>
        </p:nvSpPr>
        <p:spPr bwMode="auto">
          <a:xfrm>
            <a:off x="1736725" y="1066800"/>
            <a:ext cx="5807075" cy="822325"/>
          </a:xfrm>
          <a:prstGeom prst="rect">
            <a:avLst/>
          </a:prstGeom>
          <a:noFill/>
          <a:ln w="9525">
            <a:noFill/>
            <a:miter lim="800000"/>
            <a:headEnd/>
            <a:tailEnd/>
          </a:ln>
        </p:spPr>
        <p:txBody>
          <a:bodyPr>
            <a:spAutoFit/>
          </a:bodyPr>
          <a:lstStyle/>
          <a:p>
            <a:r>
              <a:rPr lang="en-US" sz="2400" dirty="0"/>
              <a:t>(1) Development vs. Assignment Margin</a:t>
            </a:r>
          </a:p>
          <a:p>
            <a:r>
              <a:rPr lang="en-US" sz="2400" dirty="0"/>
              <a:t>(2) Blind vs. Sighted preferential policy.</a:t>
            </a:r>
          </a:p>
        </p:txBody>
      </p:sp>
      <p:sp>
        <p:nvSpPr>
          <p:cNvPr id="1044" name="Text Box 23"/>
          <p:cNvSpPr txBox="1">
            <a:spLocks noChangeArrowheads="1"/>
          </p:cNvSpPr>
          <p:nvPr/>
        </p:nvSpPr>
        <p:spPr bwMode="auto">
          <a:xfrm>
            <a:off x="2971800" y="2209800"/>
            <a:ext cx="1600200" cy="641350"/>
          </a:xfrm>
          <a:prstGeom prst="rect">
            <a:avLst/>
          </a:prstGeom>
          <a:noFill/>
          <a:ln w="9525">
            <a:noFill/>
            <a:miter lim="800000"/>
            <a:headEnd/>
            <a:tailEnd/>
          </a:ln>
        </p:spPr>
        <p:txBody>
          <a:bodyPr>
            <a:spAutoFit/>
          </a:bodyPr>
          <a:lstStyle/>
          <a:p>
            <a:r>
              <a:rPr lang="en-US"/>
              <a:t>Development</a:t>
            </a:r>
          </a:p>
          <a:p>
            <a:r>
              <a:rPr lang="en-US"/>
              <a:t>margin</a:t>
            </a:r>
          </a:p>
        </p:txBody>
      </p:sp>
      <p:sp>
        <p:nvSpPr>
          <p:cNvPr id="1045" name="Text Box 24"/>
          <p:cNvSpPr txBox="1">
            <a:spLocks noChangeArrowheads="1"/>
          </p:cNvSpPr>
          <p:nvPr/>
        </p:nvSpPr>
        <p:spPr bwMode="auto">
          <a:xfrm>
            <a:off x="5867400" y="2209800"/>
            <a:ext cx="1463675" cy="641350"/>
          </a:xfrm>
          <a:prstGeom prst="rect">
            <a:avLst/>
          </a:prstGeom>
          <a:noFill/>
          <a:ln w="9525">
            <a:noFill/>
            <a:miter lim="800000"/>
            <a:headEnd/>
            <a:tailEnd/>
          </a:ln>
        </p:spPr>
        <p:txBody>
          <a:bodyPr>
            <a:spAutoFit/>
          </a:bodyPr>
          <a:lstStyle/>
          <a:p>
            <a:r>
              <a:rPr lang="en-US"/>
              <a:t>Assignment</a:t>
            </a:r>
          </a:p>
          <a:p>
            <a:r>
              <a:rPr lang="en-US"/>
              <a:t>margin</a:t>
            </a:r>
          </a:p>
        </p:txBody>
      </p:sp>
      <p:sp>
        <p:nvSpPr>
          <p:cNvPr id="25" name="Text Box 21"/>
          <p:cNvSpPr txBox="1">
            <a:spLocks noChangeArrowheads="1"/>
          </p:cNvSpPr>
          <p:nvPr/>
        </p:nvSpPr>
        <p:spPr bwMode="auto">
          <a:xfrm>
            <a:off x="0" y="152400"/>
            <a:ext cx="9144000" cy="584775"/>
          </a:xfrm>
          <a:prstGeom prst="rect">
            <a:avLst/>
          </a:prstGeom>
          <a:noFill/>
          <a:ln w="9525">
            <a:noFill/>
            <a:miter lim="800000"/>
            <a:headEnd/>
            <a:tailEnd/>
          </a:ln>
        </p:spPr>
        <p:txBody>
          <a:bodyPr>
            <a:spAutoFit/>
          </a:bodyPr>
          <a:lstStyle/>
          <a:p>
            <a:pPr algn="ctr"/>
            <a:r>
              <a:rPr lang="en-US" sz="3200" dirty="0">
                <a:latin typeface="Times New Roman" pitchFamily="18" charset="0"/>
              </a:rPr>
              <a:t>Figure 1: Sequence of Actions</a:t>
            </a:r>
          </a:p>
        </p:txBody>
      </p:sp>
    </p:spTree>
    <p:extLst>
      <p:ext uri="{BB962C8B-B14F-4D97-AF65-F5344CB8AC3E}">
        <p14:creationId xmlns:p14="http://schemas.microsoft.com/office/powerpoint/2010/main" val="208530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en-US" smtClean="0"/>
          </a:p>
        </p:txBody>
      </p:sp>
      <p:sp>
        <p:nvSpPr>
          <p:cNvPr id="12291" name="Rectangle 3"/>
          <p:cNvSpPr>
            <a:spLocks noGrp="1" noChangeArrowheads="1"/>
          </p:cNvSpPr>
          <p:nvPr>
            <p:ph type="body" idx="1"/>
          </p:nvPr>
        </p:nvSpPr>
        <p:spPr/>
        <p:txBody>
          <a:bodyPr/>
          <a:lstStyle/>
          <a:p>
            <a:pPr eaLnBrk="1" hangingPunct="1"/>
            <a:endParaRPr lang="en-US" smtClean="0"/>
          </a:p>
        </p:txBody>
      </p:sp>
      <p:pic>
        <p:nvPicPr>
          <p:cNvPr id="8196" name="Picture 4"/>
          <p:cNvPicPr>
            <a:picLocks noChangeAspect="1" noChangeArrowheads="1"/>
          </p:cNvPicPr>
          <p:nvPr/>
        </p:nvPicPr>
        <p:blipFill>
          <a:blip r:embed="rId3" cstate="print"/>
          <a:srcRect/>
          <a:stretch>
            <a:fillRect/>
          </a:stretch>
        </p:blipFill>
        <p:spPr bwMode="auto">
          <a:xfrm>
            <a:off x="-819150" y="228600"/>
            <a:ext cx="9963150" cy="6302375"/>
          </a:xfrm>
          <a:prstGeom prst="rect">
            <a:avLst/>
          </a:prstGeom>
          <a:ln>
            <a:headEnd/>
            <a:tailEnd/>
          </a:ln>
        </p:spPr>
        <p:style>
          <a:lnRef idx="3">
            <a:schemeClr val="lt1"/>
          </a:lnRef>
          <a:fillRef idx="1">
            <a:schemeClr val="accent2"/>
          </a:fillRef>
          <a:effectRef idx="1">
            <a:schemeClr val="accent2"/>
          </a:effectRef>
          <a:fontRef idx="minor">
            <a:schemeClr val="lt1"/>
          </a:fontRef>
        </p:style>
      </p:pic>
    </p:spTree>
    <p:extLst>
      <p:ext uri="{BB962C8B-B14F-4D97-AF65-F5344CB8AC3E}">
        <p14:creationId xmlns:p14="http://schemas.microsoft.com/office/powerpoint/2010/main" val="75693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585865" cy="434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4756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6939"/>
            <a:ext cx="7315200" cy="647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754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7" name="Line 2"/>
          <p:cNvSpPr>
            <a:spLocks noChangeShapeType="1"/>
          </p:cNvSpPr>
          <p:nvPr/>
        </p:nvSpPr>
        <p:spPr bwMode="auto">
          <a:xfrm>
            <a:off x="990600" y="1371600"/>
            <a:ext cx="0" cy="4114800"/>
          </a:xfrm>
          <a:prstGeom prst="line">
            <a:avLst/>
          </a:prstGeom>
          <a:noFill/>
          <a:ln w="9525">
            <a:solidFill>
              <a:schemeClr val="tx1"/>
            </a:solidFill>
            <a:round/>
            <a:headEnd/>
            <a:tailEnd/>
          </a:ln>
        </p:spPr>
        <p:txBody>
          <a:bodyPr/>
          <a:lstStyle/>
          <a:p>
            <a:endParaRPr lang="en-US"/>
          </a:p>
        </p:txBody>
      </p:sp>
      <p:sp>
        <p:nvSpPr>
          <p:cNvPr id="2058" name="Line 3"/>
          <p:cNvSpPr>
            <a:spLocks noChangeShapeType="1"/>
          </p:cNvSpPr>
          <p:nvPr/>
        </p:nvSpPr>
        <p:spPr bwMode="auto">
          <a:xfrm>
            <a:off x="990600" y="5486400"/>
            <a:ext cx="5334000" cy="0"/>
          </a:xfrm>
          <a:prstGeom prst="line">
            <a:avLst/>
          </a:prstGeom>
          <a:noFill/>
          <a:ln w="9525">
            <a:solidFill>
              <a:schemeClr val="tx1"/>
            </a:solidFill>
            <a:round/>
            <a:headEnd/>
            <a:tailEnd/>
          </a:ln>
        </p:spPr>
        <p:txBody>
          <a:bodyPr/>
          <a:lstStyle/>
          <a:p>
            <a:endParaRPr lang="en-US"/>
          </a:p>
        </p:txBody>
      </p:sp>
      <p:sp>
        <p:nvSpPr>
          <p:cNvPr id="2059" name="Text Box 4"/>
          <p:cNvSpPr txBox="1">
            <a:spLocks noChangeArrowheads="1"/>
          </p:cNvSpPr>
          <p:nvPr/>
        </p:nvSpPr>
        <p:spPr bwMode="auto">
          <a:xfrm>
            <a:off x="0" y="6208713"/>
            <a:ext cx="9144000" cy="366712"/>
          </a:xfrm>
          <a:prstGeom prst="rect">
            <a:avLst/>
          </a:prstGeom>
          <a:noFill/>
          <a:ln w="9525">
            <a:noFill/>
            <a:miter lim="800000"/>
            <a:headEnd/>
            <a:tailEnd/>
          </a:ln>
        </p:spPr>
        <p:txBody>
          <a:bodyPr>
            <a:spAutoFit/>
          </a:bodyPr>
          <a:lstStyle/>
          <a:p>
            <a:pPr algn="ctr"/>
            <a:r>
              <a:rPr lang="en-US">
                <a:latin typeface="Times New Roman" pitchFamily="18" charset="0"/>
              </a:rPr>
              <a:t>Figure 2: Competitive Equilibrium under Laissez-faire</a:t>
            </a:r>
          </a:p>
        </p:txBody>
      </p:sp>
      <p:sp>
        <p:nvSpPr>
          <p:cNvPr id="2060" name="Text Box 5"/>
          <p:cNvSpPr txBox="1">
            <a:spLocks noChangeArrowheads="1"/>
          </p:cNvSpPr>
          <p:nvPr/>
        </p:nvSpPr>
        <p:spPr bwMode="auto">
          <a:xfrm>
            <a:off x="6156325" y="5522913"/>
            <a:ext cx="311150" cy="366712"/>
          </a:xfrm>
          <a:prstGeom prst="rect">
            <a:avLst/>
          </a:prstGeom>
          <a:noFill/>
          <a:ln w="9525">
            <a:noFill/>
            <a:miter lim="800000"/>
            <a:headEnd/>
            <a:tailEnd/>
          </a:ln>
        </p:spPr>
        <p:txBody>
          <a:bodyPr wrap="none">
            <a:spAutoFit/>
          </a:bodyPr>
          <a:lstStyle/>
          <a:p>
            <a:r>
              <a:rPr lang="en-US"/>
              <a:t>p</a:t>
            </a:r>
          </a:p>
        </p:txBody>
      </p:sp>
      <p:graphicFrame>
        <p:nvGraphicFramePr>
          <p:cNvPr id="2050" name="Object 6"/>
          <p:cNvGraphicFramePr>
            <a:graphicFrameLocks noChangeAspect="1"/>
          </p:cNvGraphicFramePr>
          <p:nvPr/>
        </p:nvGraphicFramePr>
        <p:xfrm>
          <a:off x="609600" y="1143000"/>
          <a:ext cx="374650" cy="374650"/>
        </p:xfrm>
        <a:graphic>
          <a:graphicData uri="http://schemas.openxmlformats.org/presentationml/2006/ole">
            <mc:AlternateContent xmlns:mc="http://schemas.openxmlformats.org/markup-compatibility/2006">
              <mc:Choice xmlns:v="urn:schemas-microsoft-com:vml" Requires="v">
                <p:oleObj spid="_x0000_s4168" name="Equation" r:id="rId4" imgW="139680" imgH="139680" progId="Equation.3">
                  <p:embed/>
                </p:oleObj>
              </mc:Choice>
              <mc:Fallback>
                <p:oleObj name="Equation" r:id="rId4" imgW="139680" imgH="1396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143000"/>
                        <a:ext cx="37465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1" name="Line 7"/>
          <p:cNvSpPr>
            <a:spLocks noChangeShapeType="1"/>
          </p:cNvSpPr>
          <p:nvPr/>
        </p:nvSpPr>
        <p:spPr bwMode="auto">
          <a:xfrm>
            <a:off x="838200" y="1752600"/>
            <a:ext cx="5334000" cy="0"/>
          </a:xfrm>
          <a:prstGeom prst="line">
            <a:avLst/>
          </a:prstGeom>
          <a:noFill/>
          <a:ln w="9525" cap="rnd">
            <a:solidFill>
              <a:schemeClr val="tx1"/>
            </a:solidFill>
            <a:prstDash val="sysDot"/>
            <a:round/>
            <a:headEnd/>
            <a:tailEnd/>
          </a:ln>
        </p:spPr>
        <p:txBody>
          <a:bodyPr/>
          <a:lstStyle/>
          <a:p>
            <a:endParaRPr lang="en-US"/>
          </a:p>
        </p:txBody>
      </p:sp>
      <p:sp>
        <p:nvSpPr>
          <p:cNvPr id="2062" name="Text Box 8"/>
          <p:cNvSpPr txBox="1">
            <a:spLocks noChangeArrowheads="1"/>
          </p:cNvSpPr>
          <p:nvPr/>
        </p:nvSpPr>
        <p:spPr bwMode="auto">
          <a:xfrm>
            <a:off x="533400" y="1600200"/>
            <a:ext cx="311150" cy="366713"/>
          </a:xfrm>
          <a:prstGeom prst="rect">
            <a:avLst/>
          </a:prstGeom>
          <a:noFill/>
          <a:ln w="9525">
            <a:noFill/>
            <a:miter lim="800000"/>
            <a:headEnd/>
            <a:tailEnd/>
          </a:ln>
        </p:spPr>
        <p:txBody>
          <a:bodyPr wrap="none">
            <a:spAutoFit/>
          </a:bodyPr>
          <a:lstStyle/>
          <a:p>
            <a:r>
              <a:rPr lang="en-US"/>
              <a:t>1</a:t>
            </a:r>
          </a:p>
        </p:txBody>
      </p:sp>
      <p:sp>
        <p:nvSpPr>
          <p:cNvPr id="2063" name="Freeform 9"/>
          <p:cNvSpPr>
            <a:spLocks/>
          </p:cNvSpPr>
          <p:nvPr/>
        </p:nvSpPr>
        <p:spPr bwMode="auto">
          <a:xfrm>
            <a:off x="1143000" y="2514600"/>
            <a:ext cx="4800600" cy="2514600"/>
          </a:xfrm>
          <a:custGeom>
            <a:avLst/>
            <a:gdLst>
              <a:gd name="T0" fmla="*/ 0 w 3024"/>
              <a:gd name="T1" fmla="*/ 0 h 1584"/>
              <a:gd name="T2" fmla="*/ 2147483647 w 3024"/>
              <a:gd name="T3" fmla="*/ 1451609949 h 1584"/>
              <a:gd name="T4" fmla="*/ 2147483647 w 3024"/>
              <a:gd name="T5" fmla="*/ 2147483647 h 1584"/>
              <a:gd name="T6" fmla="*/ 0 60000 65536"/>
              <a:gd name="T7" fmla="*/ 0 60000 65536"/>
              <a:gd name="T8" fmla="*/ 0 60000 65536"/>
              <a:gd name="T9" fmla="*/ 0 w 3024"/>
              <a:gd name="T10" fmla="*/ 0 h 1584"/>
              <a:gd name="T11" fmla="*/ 3024 w 3024"/>
              <a:gd name="T12" fmla="*/ 1584 h 1584"/>
            </a:gdLst>
            <a:ahLst/>
            <a:cxnLst>
              <a:cxn ang="T6">
                <a:pos x="T0" y="T1"/>
              </a:cxn>
              <a:cxn ang="T7">
                <a:pos x="T2" y="T3"/>
              </a:cxn>
              <a:cxn ang="T8">
                <a:pos x="T4" y="T5"/>
              </a:cxn>
            </a:cxnLst>
            <a:rect l="T9" t="T10" r="T11" b="T12"/>
            <a:pathLst>
              <a:path w="3024" h="1584">
                <a:moveTo>
                  <a:pt x="0" y="0"/>
                </a:moveTo>
                <a:cubicBezTo>
                  <a:pt x="540" y="156"/>
                  <a:pt x="1080" y="312"/>
                  <a:pt x="1584" y="576"/>
                </a:cubicBezTo>
                <a:cubicBezTo>
                  <a:pt x="2088" y="840"/>
                  <a:pt x="2556" y="1212"/>
                  <a:pt x="3024" y="1584"/>
                </a:cubicBezTo>
              </a:path>
            </a:pathLst>
          </a:custGeom>
          <a:noFill/>
          <a:ln w="9525">
            <a:solidFill>
              <a:schemeClr val="tx1"/>
            </a:solidFill>
            <a:round/>
            <a:headEnd/>
            <a:tailEnd/>
          </a:ln>
        </p:spPr>
        <p:txBody>
          <a:bodyPr/>
          <a:lstStyle/>
          <a:p>
            <a:endParaRPr lang="en-US"/>
          </a:p>
        </p:txBody>
      </p:sp>
      <p:sp>
        <p:nvSpPr>
          <p:cNvPr id="2064" name="Freeform 10"/>
          <p:cNvSpPr>
            <a:spLocks/>
          </p:cNvSpPr>
          <p:nvPr/>
        </p:nvSpPr>
        <p:spPr bwMode="auto">
          <a:xfrm>
            <a:off x="2286000" y="1752600"/>
            <a:ext cx="1828800" cy="3733800"/>
          </a:xfrm>
          <a:custGeom>
            <a:avLst/>
            <a:gdLst>
              <a:gd name="T0" fmla="*/ 0 w 1008"/>
              <a:gd name="T1" fmla="*/ 2147483647 h 2304"/>
              <a:gd name="T2" fmla="*/ 1263987605 w 1008"/>
              <a:gd name="T3" fmla="*/ 2147483647 h 2304"/>
              <a:gd name="T4" fmla="*/ 2147483647 w 1008"/>
              <a:gd name="T5" fmla="*/ 1008482504 h 2304"/>
              <a:gd name="T6" fmla="*/ 2147483647 w 1008"/>
              <a:gd name="T7" fmla="*/ 0 h 2304"/>
              <a:gd name="T8" fmla="*/ 0 60000 65536"/>
              <a:gd name="T9" fmla="*/ 0 60000 65536"/>
              <a:gd name="T10" fmla="*/ 0 60000 65536"/>
              <a:gd name="T11" fmla="*/ 0 60000 65536"/>
              <a:gd name="T12" fmla="*/ 0 w 1008"/>
              <a:gd name="T13" fmla="*/ 0 h 2304"/>
              <a:gd name="T14" fmla="*/ 1008 w 1008"/>
              <a:gd name="T15" fmla="*/ 2304 h 2304"/>
            </a:gdLst>
            <a:ahLst/>
            <a:cxnLst>
              <a:cxn ang="T8">
                <a:pos x="T0" y="T1"/>
              </a:cxn>
              <a:cxn ang="T9">
                <a:pos x="T2" y="T3"/>
              </a:cxn>
              <a:cxn ang="T10">
                <a:pos x="T4" y="T5"/>
              </a:cxn>
              <a:cxn ang="T11">
                <a:pos x="T6" y="T7"/>
              </a:cxn>
            </a:cxnLst>
            <a:rect l="T12" t="T13" r="T14" b="T15"/>
            <a:pathLst>
              <a:path w="1008" h="2304">
                <a:moveTo>
                  <a:pt x="0" y="2304"/>
                </a:moveTo>
                <a:cubicBezTo>
                  <a:pt x="136" y="2080"/>
                  <a:pt x="272" y="1856"/>
                  <a:pt x="384" y="1536"/>
                </a:cubicBezTo>
                <a:cubicBezTo>
                  <a:pt x="496" y="1216"/>
                  <a:pt x="568" y="640"/>
                  <a:pt x="672" y="384"/>
                </a:cubicBezTo>
                <a:cubicBezTo>
                  <a:pt x="776" y="128"/>
                  <a:pt x="892" y="64"/>
                  <a:pt x="1008" y="0"/>
                </a:cubicBezTo>
              </a:path>
            </a:pathLst>
          </a:custGeom>
          <a:noFill/>
          <a:ln w="9525">
            <a:solidFill>
              <a:schemeClr val="tx1"/>
            </a:solidFill>
            <a:round/>
            <a:headEnd/>
            <a:tailEnd/>
          </a:ln>
        </p:spPr>
        <p:txBody>
          <a:bodyPr/>
          <a:lstStyle/>
          <a:p>
            <a:endParaRPr lang="en-US"/>
          </a:p>
        </p:txBody>
      </p:sp>
      <p:sp>
        <p:nvSpPr>
          <p:cNvPr id="2065" name="Line 11"/>
          <p:cNvSpPr>
            <a:spLocks noChangeShapeType="1"/>
          </p:cNvSpPr>
          <p:nvPr/>
        </p:nvSpPr>
        <p:spPr bwMode="auto">
          <a:xfrm flipH="1" flipV="1">
            <a:off x="4038600" y="1905000"/>
            <a:ext cx="609600" cy="228600"/>
          </a:xfrm>
          <a:prstGeom prst="line">
            <a:avLst/>
          </a:prstGeom>
          <a:noFill/>
          <a:ln w="9525">
            <a:solidFill>
              <a:schemeClr val="tx1"/>
            </a:solidFill>
            <a:round/>
            <a:headEnd/>
            <a:tailEnd type="triangle" w="med" len="med"/>
          </a:ln>
        </p:spPr>
        <p:txBody>
          <a:bodyPr/>
          <a:lstStyle/>
          <a:p>
            <a:endParaRPr lang="en-US"/>
          </a:p>
        </p:txBody>
      </p:sp>
      <p:graphicFrame>
        <p:nvGraphicFramePr>
          <p:cNvPr id="2051" name="Object 12"/>
          <p:cNvGraphicFramePr>
            <a:graphicFrameLocks noChangeAspect="1"/>
          </p:cNvGraphicFramePr>
          <p:nvPr/>
        </p:nvGraphicFramePr>
        <p:xfrm>
          <a:off x="4648200" y="1981200"/>
          <a:ext cx="1447800" cy="361950"/>
        </p:xfrm>
        <a:graphic>
          <a:graphicData uri="http://schemas.openxmlformats.org/presentationml/2006/ole">
            <mc:AlternateContent xmlns:mc="http://schemas.openxmlformats.org/markup-compatibility/2006">
              <mc:Choice xmlns:v="urn:schemas-microsoft-com:vml" Requires="v">
                <p:oleObj spid="_x0000_s4169" name="Equation" r:id="rId6" imgW="863280" imgH="215640" progId="Equation.3">
                  <p:embed/>
                </p:oleObj>
              </mc:Choice>
              <mc:Fallback>
                <p:oleObj name="Equation" r:id="rId6" imgW="86328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8200" y="1981200"/>
                        <a:ext cx="14478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6" name="Line 13"/>
          <p:cNvSpPr>
            <a:spLocks noChangeShapeType="1"/>
          </p:cNvSpPr>
          <p:nvPr/>
        </p:nvSpPr>
        <p:spPr bwMode="auto">
          <a:xfrm flipH="1">
            <a:off x="5943600" y="4648200"/>
            <a:ext cx="914400" cy="228600"/>
          </a:xfrm>
          <a:prstGeom prst="line">
            <a:avLst/>
          </a:prstGeom>
          <a:noFill/>
          <a:ln w="9525">
            <a:solidFill>
              <a:schemeClr val="tx1"/>
            </a:solidFill>
            <a:round/>
            <a:headEnd/>
            <a:tailEnd type="triangle" w="med" len="med"/>
          </a:ln>
        </p:spPr>
        <p:txBody>
          <a:bodyPr/>
          <a:lstStyle/>
          <a:p>
            <a:endParaRPr lang="en-US"/>
          </a:p>
        </p:txBody>
      </p:sp>
      <p:graphicFrame>
        <p:nvGraphicFramePr>
          <p:cNvPr id="2052" name="Object 14"/>
          <p:cNvGraphicFramePr>
            <a:graphicFrameLocks noChangeAspect="1"/>
          </p:cNvGraphicFramePr>
          <p:nvPr/>
        </p:nvGraphicFramePr>
        <p:xfrm>
          <a:off x="6324600" y="4114800"/>
          <a:ext cx="1752600" cy="719138"/>
        </p:xfrm>
        <a:graphic>
          <a:graphicData uri="http://schemas.openxmlformats.org/presentationml/2006/ole">
            <mc:AlternateContent xmlns:mc="http://schemas.openxmlformats.org/markup-compatibility/2006">
              <mc:Choice xmlns:v="urn:schemas-microsoft-com:vml" Requires="v">
                <p:oleObj spid="_x0000_s4170" name="Equation" r:id="rId8" imgW="1206360" imgH="495000" progId="Equation.3">
                  <p:embed/>
                </p:oleObj>
              </mc:Choice>
              <mc:Fallback>
                <p:oleObj name="Equation" r:id="rId8" imgW="1206360" imgH="495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24600" y="4114800"/>
                        <a:ext cx="1752600"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7" name="Line 15"/>
          <p:cNvSpPr>
            <a:spLocks noChangeShapeType="1"/>
          </p:cNvSpPr>
          <p:nvPr/>
        </p:nvSpPr>
        <p:spPr bwMode="auto">
          <a:xfrm flipH="1">
            <a:off x="990600" y="3200400"/>
            <a:ext cx="2286000" cy="0"/>
          </a:xfrm>
          <a:prstGeom prst="line">
            <a:avLst/>
          </a:prstGeom>
          <a:noFill/>
          <a:ln w="9525">
            <a:solidFill>
              <a:schemeClr val="tx1"/>
            </a:solidFill>
            <a:prstDash val="lgDash"/>
            <a:round/>
            <a:headEnd/>
            <a:tailEnd/>
          </a:ln>
        </p:spPr>
        <p:txBody>
          <a:bodyPr/>
          <a:lstStyle/>
          <a:p>
            <a:endParaRPr lang="en-US"/>
          </a:p>
        </p:txBody>
      </p:sp>
      <p:sp>
        <p:nvSpPr>
          <p:cNvPr id="2068" name="Line 16"/>
          <p:cNvSpPr>
            <a:spLocks noChangeShapeType="1"/>
          </p:cNvSpPr>
          <p:nvPr/>
        </p:nvSpPr>
        <p:spPr bwMode="auto">
          <a:xfrm>
            <a:off x="3276600" y="3200400"/>
            <a:ext cx="0" cy="2286000"/>
          </a:xfrm>
          <a:prstGeom prst="line">
            <a:avLst/>
          </a:prstGeom>
          <a:noFill/>
          <a:ln w="9525">
            <a:solidFill>
              <a:schemeClr val="tx1"/>
            </a:solidFill>
            <a:prstDash val="lgDash"/>
            <a:round/>
            <a:headEnd/>
            <a:tailEnd/>
          </a:ln>
        </p:spPr>
        <p:txBody>
          <a:bodyPr/>
          <a:lstStyle/>
          <a:p>
            <a:endParaRPr lang="en-US"/>
          </a:p>
        </p:txBody>
      </p:sp>
      <p:graphicFrame>
        <p:nvGraphicFramePr>
          <p:cNvPr id="2053" name="Object 17"/>
          <p:cNvGraphicFramePr>
            <a:graphicFrameLocks noChangeAspect="1"/>
          </p:cNvGraphicFramePr>
          <p:nvPr/>
        </p:nvGraphicFramePr>
        <p:xfrm>
          <a:off x="533400" y="3048000"/>
          <a:ext cx="425450" cy="358775"/>
        </p:xfrm>
        <a:graphic>
          <a:graphicData uri="http://schemas.openxmlformats.org/presentationml/2006/ole">
            <mc:AlternateContent xmlns:mc="http://schemas.openxmlformats.org/markup-compatibility/2006">
              <mc:Choice xmlns:v="urn:schemas-microsoft-com:vml" Requires="v">
                <p:oleObj spid="_x0000_s4171" name="Equation" r:id="rId10" imgW="241200" imgH="203040" progId="Equation.3">
                  <p:embed/>
                </p:oleObj>
              </mc:Choice>
              <mc:Fallback>
                <p:oleObj name="Equation" r:id="rId10" imgW="241200" imgH="203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3048000"/>
                        <a:ext cx="42545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18"/>
          <p:cNvGraphicFramePr>
            <a:graphicFrameLocks noChangeAspect="1"/>
          </p:cNvGraphicFramePr>
          <p:nvPr/>
        </p:nvGraphicFramePr>
        <p:xfrm>
          <a:off x="3048000" y="5486400"/>
          <a:ext cx="425450" cy="403225"/>
        </p:xfrm>
        <a:graphic>
          <a:graphicData uri="http://schemas.openxmlformats.org/presentationml/2006/ole">
            <mc:AlternateContent xmlns:mc="http://schemas.openxmlformats.org/markup-compatibility/2006">
              <mc:Choice xmlns:v="urn:schemas-microsoft-com:vml" Requires="v">
                <p:oleObj spid="_x0000_s4172" name="Equation" r:id="rId12" imgW="241200" imgH="228600" progId="Equation.3">
                  <p:embed/>
                </p:oleObj>
              </mc:Choice>
              <mc:Fallback>
                <p:oleObj name="Equation" r:id="rId12" imgW="241200"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48000" y="5486400"/>
                        <a:ext cx="425450" cy="403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19"/>
          <p:cNvGraphicFramePr>
            <a:graphicFrameLocks noChangeAspect="1"/>
          </p:cNvGraphicFramePr>
          <p:nvPr/>
        </p:nvGraphicFramePr>
        <p:xfrm>
          <a:off x="1752600" y="5486400"/>
          <a:ext cx="990600" cy="376238"/>
        </p:xfrm>
        <a:graphic>
          <a:graphicData uri="http://schemas.openxmlformats.org/presentationml/2006/ole">
            <mc:AlternateContent xmlns:mc="http://schemas.openxmlformats.org/markup-compatibility/2006">
              <mc:Choice xmlns:v="urn:schemas-microsoft-com:vml" Requires="v">
                <p:oleObj spid="_x0000_s4173" name="Equation" r:id="rId14" imgW="634680" imgH="241200" progId="Equation.3">
                  <p:embed/>
                </p:oleObj>
              </mc:Choice>
              <mc:Fallback>
                <p:oleObj name="Equation" r:id="rId14" imgW="634680" imgH="2412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52600" y="5486400"/>
                        <a:ext cx="990600"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6" name="Object 20"/>
          <p:cNvGraphicFramePr>
            <a:graphicFrameLocks noChangeAspect="1"/>
          </p:cNvGraphicFramePr>
          <p:nvPr/>
        </p:nvGraphicFramePr>
        <p:xfrm>
          <a:off x="3962400" y="5495925"/>
          <a:ext cx="990600" cy="357188"/>
        </p:xfrm>
        <a:graphic>
          <a:graphicData uri="http://schemas.openxmlformats.org/presentationml/2006/ole">
            <mc:AlternateContent xmlns:mc="http://schemas.openxmlformats.org/markup-compatibility/2006">
              <mc:Choice xmlns:v="urn:schemas-microsoft-com:vml" Requires="v">
                <p:oleObj spid="_x0000_s4174" name="Equation" r:id="rId16" imgW="634680" imgH="228600" progId="Equation.3">
                  <p:embed/>
                </p:oleObj>
              </mc:Choice>
              <mc:Fallback>
                <p:oleObj name="Equation" r:id="rId16" imgW="634680" imgH="22860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62400" y="5495925"/>
                        <a:ext cx="990600"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53660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smtClean="0"/>
          </a:p>
        </p:txBody>
      </p:sp>
      <p:sp>
        <p:nvSpPr>
          <p:cNvPr id="19459" name="Rectangle 3"/>
          <p:cNvSpPr>
            <a:spLocks noGrp="1" noChangeArrowheads="1"/>
          </p:cNvSpPr>
          <p:nvPr>
            <p:ph type="body" idx="1"/>
          </p:nvPr>
        </p:nvSpPr>
        <p:spPr/>
        <p:txBody>
          <a:bodyPr/>
          <a:lstStyle/>
          <a:p>
            <a:pPr eaLnBrk="1" hangingPunct="1"/>
            <a:endParaRPr lang="en-US" smtClean="0"/>
          </a:p>
        </p:txBody>
      </p:sp>
      <p:pic>
        <p:nvPicPr>
          <p:cNvPr id="19460" name="Picture 4"/>
          <p:cNvPicPr>
            <a:picLocks noChangeAspect="1" noChangeArrowheads="1"/>
          </p:cNvPicPr>
          <p:nvPr/>
        </p:nvPicPr>
        <p:blipFill>
          <a:blip r:embed="rId2" cstate="print"/>
          <a:srcRect/>
          <a:stretch>
            <a:fillRect/>
          </a:stretch>
        </p:blipFill>
        <p:spPr bwMode="auto">
          <a:xfrm>
            <a:off x="-736600" y="150813"/>
            <a:ext cx="10617200" cy="6556375"/>
          </a:xfrm>
          <a:prstGeom prst="rect">
            <a:avLst/>
          </a:prstGeom>
          <a:noFill/>
          <a:ln w="9525">
            <a:noFill/>
            <a:miter lim="800000"/>
            <a:headEnd/>
            <a:tailEnd/>
          </a:ln>
        </p:spPr>
      </p:pic>
    </p:spTree>
    <p:extLst>
      <p:ext uri="{BB962C8B-B14F-4D97-AF65-F5344CB8AC3E}">
        <p14:creationId xmlns:p14="http://schemas.microsoft.com/office/powerpoint/2010/main" val="3877179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p:txBody>
          <a:bodyPr/>
          <a:lstStyle/>
          <a:p>
            <a:pPr eaLnBrk="1" hangingPunct="1"/>
            <a:endParaRPr lang="en-US" smtClean="0"/>
          </a:p>
        </p:txBody>
      </p:sp>
      <p:pic>
        <p:nvPicPr>
          <p:cNvPr id="16388" name="Picture 4"/>
          <p:cNvPicPr>
            <a:picLocks noChangeAspect="1" noChangeArrowheads="1"/>
          </p:cNvPicPr>
          <p:nvPr/>
        </p:nvPicPr>
        <p:blipFill>
          <a:blip r:embed="rId3" cstate="print"/>
          <a:srcRect/>
          <a:stretch>
            <a:fillRect/>
          </a:stretch>
        </p:blipFill>
        <p:spPr bwMode="auto">
          <a:xfrm>
            <a:off x="-228600" y="533400"/>
            <a:ext cx="10617200" cy="6556375"/>
          </a:xfrm>
          <a:prstGeom prst="rect">
            <a:avLst/>
          </a:prstGeom>
          <a:noFill/>
          <a:ln w="9525">
            <a:noFill/>
            <a:miter lim="800000"/>
            <a:headEnd/>
            <a:tailEnd/>
          </a:ln>
        </p:spPr>
      </p:pic>
      <p:sp>
        <p:nvSpPr>
          <p:cNvPr id="5" name="TextBox 4"/>
          <p:cNvSpPr txBox="1"/>
          <p:nvPr/>
        </p:nvSpPr>
        <p:spPr>
          <a:xfrm>
            <a:off x="304800" y="457200"/>
            <a:ext cx="8840049" cy="523220"/>
          </a:xfrm>
          <a:prstGeom prst="rect">
            <a:avLst/>
          </a:prstGeom>
          <a:noFill/>
        </p:spPr>
        <p:txBody>
          <a:bodyPr wrap="none" rtlCol="0">
            <a:spAutoFit/>
          </a:bodyPr>
          <a:lstStyle/>
          <a:p>
            <a:r>
              <a:rPr lang="en-US" sz="2800" dirty="0" smtClean="0"/>
              <a:t>It is easily seen that LF equilibrium is Pareto Efficient.  Thus:</a:t>
            </a:r>
          </a:p>
        </p:txBody>
      </p:sp>
    </p:spTree>
    <p:extLst>
      <p:ext uri="{BB962C8B-B14F-4D97-AF65-F5344CB8AC3E}">
        <p14:creationId xmlns:p14="http://schemas.microsoft.com/office/powerpoint/2010/main" val="3610579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p:txBody>
          <a:bodyPr/>
          <a:lstStyle/>
          <a:p>
            <a:pPr eaLnBrk="1" hangingPunct="1"/>
            <a:endParaRPr lang="en-US" smtClean="0"/>
          </a:p>
        </p:txBody>
      </p:sp>
      <p:pic>
        <p:nvPicPr>
          <p:cNvPr id="17412" name="Picture 4"/>
          <p:cNvPicPr>
            <a:picLocks noChangeAspect="1" noChangeArrowheads="1"/>
          </p:cNvPicPr>
          <p:nvPr/>
        </p:nvPicPr>
        <p:blipFill>
          <a:blip r:embed="rId3" cstate="print"/>
          <a:srcRect/>
          <a:stretch>
            <a:fillRect/>
          </a:stretch>
        </p:blipFill>
        <p:spPr bwMode="auto">
          <a:xfrm>
            <a:off x="-736600" y="-152400"/>
            <a:ext cx="10617200" cy="6556375"/>
          </a:xfrm>
          <a:prstGeom prst="rect">
            <a:avLst/>
          </a:prstGeom>
          <a:noFill/>
          <a:ln w="9525">
            <a:noFill/>
            <a:miter lim="800000"/>
            <a:headEnd/>
            <a:tailEnd/>
          </a:ln>
        </p:spPr>
      </p:pic>
    </p:spTree>
    <p:extLst>
      <p:ext uri="{BB962C8B-B14F-4D97-AF65-F5344CB8AC3E}">
        <p14:creationId xmlns:p14="http://schemas.microsoft.com/office/powerpoint/2010/main" val="902696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4"/>
          <p:cNvPicPr>
            <a:picLocks noChangeAspect="1" noChangeArrowheads="1"/>
          </p:cNvPicPr>
          <p:nvPr/>
        </p:nvPicPr>
        <p:blipFill>
          <a:blip r:embed="rId3" cstate="print"/>
          <a:srcRect/>
          <a:stretch>
            <a:fillRect/>
          </a:stretch>
        </p:blipFill>
        <p:spPr bwMode="auto">
          <a:xfrm>
            <a:off x="-736600" y="150813"/>
            <a:ext cx="10617200" cy="6556375"/>
          </a:xfrm>
          <a:prstGeom prst="rect">
            <a:avLst/>
          </a:prstGeom>
          <a:noFill/>
          <a:ln w="9525">
            <a:noFill/>
            <a:miter lim="800000"/>
            <a:headEnd/>
            <a:tailEnd/>
          </a:ln>
        </p:spPr>
      </p:pic>
    </p:spTree>
    <p:extLst>
      <p:ext uri="{BB962C8B-B14F-4D97-AF65-F5344CB8AC3E}">
        <p14:creationId xmlns:p14="http://schemas.microsoft.com/office/powerpoint/2010/main" val="148936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55" y="1765300"/>
            <a:ext cx="8875445" cy="288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349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144000" cy="1143000"/>
          </a:xfrm>
        </p:spPr>
        <p:txBody>
          <a:bodyPr>
            <a:normAutofit fontScale="90000"/>
          </a:bodyPr>
          <a:lstStyle/>
          <a:p>
            <a:r>
              <a:rPr lang="en-US" dirty="0" smtClean="0"/>
              <a:t>AA has always been controversial in the US</a:t>
            </a:r>
            <a:endParaRPr lang="en-US" dirty="0"/>
          </a:p>
        </p:txBody>
      </p:sp>
      <p:sp>
        <p:nvSpPr>
          <p:cNvPr id="5" name="Content Placeholder 4"/>
          <p:cNvSpPr>
            <a:spLocks noGrp="1"/>
          </p:cNvSpPr>
          <p:nvPr>
            <p:ph idx="1"/>
          </p:nvPr>
        </p:nvSpPr>
        <p:spPr>
          <a:xfrm>
            <a:off x="76200" y="1219200"/>
            <a:ext cx="8991600" cy="5181600"/>
          </a:xfrm>
        </p:spPr>
        <p:txBody>
          <a:bodyPr>
            <a:normAutofit fontScale="92500" lnSpcReduction="10000"/>
          </a:bodyPr>
          <a:lstStyle/>
          <a:p>
            <a:r>
              <a:rPr lang="en-US" dirty="0" smtClean="0"/>
              <a:t>AA is a longstanding but legally/politically contested policy in the </a:t>
            </a:r>
            <a:r>
              <a:rPr lang="en-US" dirty="0"/>
              <a:t>US</a:t>
            </a:r>
            <a:r>
              <a:rPr lang="en-US" dirty="0" smtClean="0"/>
              <a:t>.</a:t>
            </a:r>
          </a:p>
          <a:p>
            <a:endParaRPr lang="en-US" dirty="0"/>
          </a:p>
          <a:p>
            <a:r>
              <a:rPr lang="en-US" dirty="0"/>
              <a:t>AA faces uncertain future – especially in public higher education </a:t>
            </a:r>
            <a:r>
              <a:rPr lang="en-US" dirty="0" smtClean="0"/>
              <a:t>– given the important case (Fisher v. Texas) now </a:t>
            </a:r>
            <a:r>
              <a:rPr lang="en-US" dirty="0"/>
              <a:t>pending before the US Supreme Court</a:t>
            </a:r>
            <a:r>
              <a:rPr lang="en-US" dirty="0" smtClean="0"/>
              <a:t>.</a:t>
            </a:r>
          </a:p>
          <a:p>
            <a:endParaRPr lang="en-US" dirty="0" smtClean="0"/>
          </a:p>
          <a:p>
            <a:r>
              <a:rPr lang="en-US" dirty="0" smtClean="0"/>
              <a:t>Yet AA emerged out of our </a:t>
            </a:r>
            <a:r>
              <a:rPr lang="en-US" b="1" i="1" dirty="0" smtClean="0"/>
              <a:t>Transition Problem</a:t>
            </a:r>
            <a:r>
              <a:rPr lang="en-US" dirty="0" smtClean="0"/>
              <a:t> (i.e. the need to confront ongoing legacy of past discrimination given that substantial racial inequalities persist into the present, despite successes of the civil rights era.)</a:t>
            </a:r>
          </a:p>
          <a:p>
            <a:endParaRPr lang="en-US" dirty="0"/>
          </a:p>
        </p:txBody>
      </p:sp>
    </p:spTree>
    <p:extLst>
      <p:ext uri="{BB962C8B-B14F-4D97-AF65-F5344CB8AC3E}">
        <p14:creationId xmlns:p14="http://schemas.microsoft.com/office/powerpoint/2010/main" val="7983816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484" y="861172"/>
            <a:ext cx="8577716" cy="4549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2642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8350"/>
            <a:ext cx="8120853" cy="426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821702"/>
            <a:ext cx="1676400" cy="283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199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8719714" cy="258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1472121"/>
            <a:ext cx="8795914" cy="585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163" y="1143000"/>
            <a:ext cx="7767637" cy="348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795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73362" cy="415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75918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205155" cy="440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31660"/>
            <a:ext cx="6858000" cy="320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503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52364" y="4861580"/>
            <a:ext cx="381836" cy="523220"/>
          </a:xfrm>
          <a:prstGeom prst="rect">
            <a:avLst/>
          </a:prstGeom>
          <a:noFill/>
        </p:spPr>
        <p:txBody>
          <a:bodyPr wrap="none" rtlCol="0">
            <a:spAutoFit/>
          </a:bodyPr>
          <a:lstStyle/>
          <a:p>
            <a:r>
              <a:rPr lang="el-GR" sz="2800" dirty="0" smtClean="0"/>
              <a:t>μ</a:t>
            </a:r>
            <a:endParaRPr lang="en-US" sz="2800" dirty="0"/>
          </a:p>
        </p:txBody>
      </p:sp>
      <p:cxnSp>
        <p:nvCxnSpPr>
          <p:cNvPr id="4" name="Straight Arrow Connector 3"/>
          <p:cNvCxnSpPr/>
          <p:nvPr/>
        </p:nvCxnSpPr>
        <p:spPr>
          <a:xfrm>
            <a:off x="1829636" y="5046990"/>
            <a:ext cx="4723564" cy="33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1828800" y="1422400"/>
            <a:ext cx="0" cy="3657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47800" y="4937780"/>
            <a:ext cx="367408" cy="523220"/>
          </a:xfrm>
          <a:prstGeom prst="rect">
            <a:avLst/>
          </a:prstGeom>
          <a:noFill/>
        </p:spPr>
        <p:txBody>
          <a:bodyPr wrap="none" rtlCol="0">
            <a:spAutoFit/>
          </a:bodyPr>
          <a:lstStyle/>
          <a:p>
            <a:r>
              <a:rPr lang="en-US" sz="2800" dirty="0" smtClean="0"/>
              <a:t>0</a:t>
            </a:r>
            <a:endParaRPr lang="en-US" sz="2800" dirty="0"/>
          </a:p>
        </p:txBody>
      </p:sp>
      <p:pic>
        <p:nvPicPr>
          <p:cNvPr id="17" name="Picture 7"/>
          <p:cNvPicPr>
            <a:picLocks noChangeAspect="1" noChangeArrowheads="1"/>
          </p:cNvPicPr>
          <p:nvPr/>
        </p:nvPicPr>
        <p:blipFill>
          <a:blip r:embed="rId2" cstate="print"/>
          <a:srcRect/>
          <a:stretch>
            <a:fillRect/>
          </a:stretch>
        </p:blipFill>
        <p:spPr bwMode="auto">
          <a:xfrm>
            <a:off x="2876550" y="5203825"/>
            <a:ext cx="323850" cy="485775"/>
          </a:xfrm>
          <a:prstGeom prst="rect">
            <a:avLst/>
          </a:prstGeom>
          <a:noFill/>
          <a:ln w="9525">
            <a:noFill/>
            <a:miter lim="800000"/>
            <a:headEnd/>
            <a:tailEnd/>
          </a:ln>
        </p:spPr>
      </p:pic>
      <p:sp>
        <p:nvSpPr>
          <p:cNvPr id="26" name="TextBox 25"/>
          <p:cNvSpPr txBox="1"/>
          <p:nvPr/>
        </p:nvSpPr>
        <p:spPr>
          <a:xfrm>
            <a:off x="0" y="152400"/>
            <a:ext cx="9144000" cy="1200329"/>
          </a:xfrm>
          <a:prstGeom prst="rect">
            <a:avLst/>
          </a:prstGeom>
          <a:noFill/>
        </p:spPr>
        <p:txBody>
          <a:bodyPr wrap="square" rtlCol="0">
            <a:spAutoFit/>
          </a:bodyPr>
          <a:lstStyle/>
          <a:p>
            <a:pPr algn="ctr"/>
            <a:r>
              <a:rPr lang="en-US" sz="3600" dirty="0" smtClean="0"/>
              <a:t>Figure 4: Uniqueness of Equilibrium Under a Convex Likelihood Function</a:t>
            </a:r>
            <a:endParaRPr lang="en-US" sz="3600" dirty="0"/>
          </a:p>
        </p:txBody>
      </p:sp>
      <p:cxnSp>
        <p:nvCxnSpPr>
          <p:cNvPr id="34" name="Straight Connector 33"/>
          <p:cNvCxnSpPr/>
          <p:nvPr/>
        </p:nvCxnSpPr>
        <p:spPr>
          <a:xfrm>
            <a:off x="1828800" y="3403600"/>
            <a:ext cx="3657600" cy="2667000"/>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897251" y="4313535"/>
            <a:ext cx="655949" cy="461665"/>
          </a:xfrm>
          <a:prstGeom prst="rect">
            <a:avLst/>
          </a:prstGeom>
          <a:noFill/>
        </p:spPr>
        <p:txBody>
          <a:bodyPr wrap="none" rtlCol="0">
            <a:spAutoFit/>
          </a:bodyPr>
          <a:lstStyle/>
          <a:p>
            <a:r>
              <a:rPr lang="el-GR" sz="2400" dirty="0" smtClean="0"/>
              <a:t>ξ</a:t>
            </a:r>
            <a:r>
              <a:rPr lang="en-US" sz="2400" dirty="0" smtClean="0"/>
              <a:t>(</a:t>
            </a:r>
            <a:r>
              <a:rPr lang="el-GR" sz="2400" dirty="0" smtClean="0"/>
              <a:t>μ</a:t>
            </a:r>
            <a:r>
              <a:rPr lang="en-US" sz="2400" dirty="0" smtClean="0"/>
              <a:t>)</a:t>
            </a:r>
            <a:endParaRPr lang="en-US" sz="2400" dirty="0"/>
          </a:p>
        </p:txBody>
      </p:sp>
      <p:sp>
        <p:nvSpPr>
          <p:cNvPr id="48" name="Freeform 47"/>
          <p:cNvSpPr/>
          <p:nvPr/>
        </p:nvSpPr>
        <p:spPr>
          <a:xfrm>
            <a:off x="2057400" y="1422400"/>
            <a:ext cx="3657600" cy="3581400"/>
          </a:xfrm>
          <a:custGeom>
            <a:avLst/>
            <a:gdLst>
              <a:gd name="connsiteX0" fmla="*/ 0 w 4445000"/>
              <a:gd name="connsiteY0" fmla="*/ 561622 h 2139243"/>
              <a:gd name="connsiteX1" fmla="*/ 389467 w 4445000"/>
              <a:gd name="connsiteY1" fmla="*/ 1391355 h 2139243"/>
              <a:gd name="connsiteX2" fmla="*/ 660400 w 4445000"/>
              <a:gd name="connsiteY2" fmla="*/ 1730022 h 2139243"/>
              <a:gd name="connsiteX3" fmla="*/ 1303867 w 4445000"/>
              <a:gd name="connsiteY3" fmla="*/ 2068688 h 2139243"/>
              <a:gd name="connsiteX4" fmla="*/ 1930400 w 4445000"/>
              <a:gd name="connsiteY4" fmla="*/ 2068688 h 2139243"/>
              <a:gd name="connsiteX5" fmla="*/ 3014134 w 4445000"/>
              <a:gd name="connsiteY5" fmla="*/ 1645355 h 2139243"/>
              <a:gd name="connsiteX6" fmla="*/ 3522134 w 4445000"/>
              <a:gd name="connsiteY6" fmla="*/ 1001888 h 2139243"/>
              <a:gd name="connsiteX7" fmla="*/ 4301067 w 4445000"/>
              <a:gd name="connsiteY7" fmla="*/ 155222 h 2139243"/>
              <a:gd name="connsiteX8" fmla="*/ 4385734 w 4445000"/>
              <a:gd name="connsiteY8" fmla="*/ 70555 h 2139243"/>
              <a:gd name="connsiteX0" fmla="*/ 0 w 4415367"/>
              <a:gd name="connsiteY0" fmla="*/ 567267 h 2144888"/>
              <a:gd name="connsiteX1" fmla="*/ 389467 w 4415367"/>
              <a:gd name="connsiteY1" fmla="*/ 1397000 h 2144888"/>
              <a:gd name="connsiteX2" fmla="*/ 660400 w 4415367"/>
              <a:gd name="connsiteY2" fmla="*/ 1735667 h 2144888"/>
              <a:gd name="connsiteX3" fmla="*/ 1303867 w 4415367"/>
              <a:gd name="connsiteY3" fmla="*/ 2074333 h 2144888"/>
              <a:gd name="connsiteX4" fmla="*/ 1930400 w 4415367"/>
              <a:gd name="connsiteY4" fmla="*/ 2074333 h 2144888"/>
              <a:gd name="connsiteX5" fmla="*/ 3014134 w 4415367"/>
              <a:gd name="connsiteY5" fmla="*/ 1651000 h 2144888"/>
              <a:gd name="connsiteX6" fmla="*/ 3767667 w 4415367"/>
              <a:gd name="connsiteY6" fmla="*/ 1041400 h 2144888"/>
              <a:gd name="connsiteX7" fmla="*/ 4301067 w 4415367"/>
              <a:gd name="connsiteY7" fmla="*/ 160867 h 2144888"/>
              <a:gd name="connsiteX8" fmla="*/ 4385734 w 4415367"/>
              <a:gd name="connsiteY8" fmla="*/ 76200 h 2144888"/>
              <a:gd name="connsiteX0" fmla="*/ 0 w 4415367"/>
              <a:gd name="connsiteY0" fmla="*/ 567267 h 2144888"/>
              <a:gd name="connsiteX1" fmla="*/ 389467 w 4415367"/>
              <a:gd name="connsiteY1" fmla="*/ 1397000 h 2144888"/>
              <a:gd name="connsiteX2" fmla="*/ 660400 w 4415367"/>
              <a:gd name="connsiteY2" fmla="*/ 1735667 h 2144888"/>
              <a:gd name="connsiteX3" fmla="*/ 1303867 w 4415367"/>
              <a:gd name="connsiteY3" fmla="*/ 2074333 h 2144888"/>
              <a:gd name="connsiteX4" fmla="*/ 1930400 w 4415367"/>
              <a:gd name="connsiteY4" fmla="*/ 2074333 h 2144888"/>
              <a:gd name="connsiteX5" fmla="*/ 2929468 w 4415367"/>
              <a:gd name="connsiteY5" fmla="*/ 1651000 h 2144888"/>
              <a:gd name="connsiteX6" fmla="*/ 3767667 w 4415367"/>
              <a:gd name="connsiteY6" fmla="*/ 1041400 h 2144888"/>
              <a:gd name="connsiteX7" fmla="*/ 4301067 w 4415367"/>
              <a:gd name="connsiteY7" fmla="*/ 160867 h 2144888"/>
              <a:gd name="connsiteX8" fmla="*/ 4385734 w 4415367"/>
              <a:gd name="connsiteY8" fmla="*/ 76200 h 2144888"/>
              <a:gd name="connsiteX0" fmla="*/ 0 w 4416778"/>
              <a:gd name="connsiteY0" fmla="*/ 554567 h 2132188"/>
              <a:gd name="connsiteX1" fmla="*/ 389467 w 4416778"/>
              <a:gd name="connsiteY1" fmla="*/ 1384300 h 2132188"/>
              <a:gd name="connsiteX2" fmla="*/ 660400 w 4416778"/>
              <a:gd name="connsiteY2" fmla="*/ 1722967 h 2132188"/>
              <a:gd name="connsiteX3" fmla="*/ 1303867 w 4416778"/>
              <a:gd name="connsiteY3" fmla="*/ 2061633 h 2132188"/>
              <a:gd name="connsiteX4" fmla="*/ 1930400 w 4416778"/>
              <a:gd name="connsiteY4" fmla="*/ 2061633 h 2132188"/>
              <a:gd name="connsiteX5" fmla="*/ 2929468 w 4416778"/>
              <a:gd name="connsiteY5" fmla="*/ 1638300 h 2132188"/>
              <a:gd name="connsiteX6" fmla="*/ 3691468 w 4416778"/>
              <a:gd name="connsiteY6" fmla="*/ 952500 h 2132188"/>
              <a:gd name="connsiteX7" fmla="*/ 4301067 w 4416778"/>
              <a:gd name="connsiteY7" fmla="*/ 148167 h 2132188"/>
              <a:gd name="connsiteX8" fmla="*/ 4385734 w 4416778"/>
              <a:gd name="connsiteY8" fmla="*/ 63500 h 2132188"/>
              <a:gd name="connsiteX0" fmla="*/ 0 w 4416778"/>
              <a:gd name="connsiteY0" fmla="*/ 554567 h 2132189"/>
              <a:gd name="connsiteX1" fmla="*/ 389467 w 4416778"/>
              <a:gd name="connsiteY1" fmla="*/ 1384300 h 2132189"/>
              <a:gd name="connsiteX2" fmla="*/ 719667 w 4416778"/>
              <a:gd name="connsiteY2" fmla="*/ 1638300 h 2132189"/>
              <a:gd name="connsiteX3" fmla="*/ 1303867 w 4416778"/>
              <a:gd name="connsiteY3" fmla="*/ 2061633 h 2132189"/>
              <a:gd name="connsiteX4" fmla="*/ 1930400 w 4416778"/>
              <a:gd name="connsiteY4" fmla="*/ 2061633 h 2132189"/>
              <a:gd name="connsiteX5" fmla="*/ 2929468 w 4416778"/>
              <a:gd name="connsiteY5" fmla="*/ 1638300 h 2132189"/>
              <a:gd name="connsiteX6" fmla="*/ 3691468 w 4416778"/>
              <a:gd name="connsiteY6" fmla="*/ 952500 h 2132189"/>
              <a:gd name="connsiteX7" fmla="*/ 4301067 w 4416778"/>
              <a:gd name="connsiteY7" fmla="*/ 148167 h 2132189"/>
              <a:gd name="connsiteX8" fmla="*/ 4385734 w 4416778"/>
              <a:gd name="connsiteY8" fmla="*/ 63500 h 2132189"/>
              <a:gd name="connsiteX0" fmla="*/ 0 w 4416778"/>
              <a:gd name="connsiteY0" fmla="*/ 554567 h 2132189"/>
              <a:gd name="connsiteX1" fmla="*/ 414867 w 4416778"/>
              <a:gd name="connsiteY1" fmla="*/ 1409700 h 2132189"/>
              <a:gd name="connsiteX2" fmla="*/ 719667 w 4416778"/>
              <a:gd name="connsiteY2" fmla="*/ 1638300 h 2132189"/>
              <a:gd name="connsiteX3" fmla="*/ 1303867 w 4416778"/>
              <a:gd name="connsiteY3" fmla="*/ 2061633 h 2132189"/>
              <a:gd name="connsiteX4" fmla="*/ 1930400 w 4416778"/>
              <a:gd name="connsiteY4" fmla="*/ 2061633 h 2132189"/>
              <a:gd name="connsiteX5" fmla="*/ 2929468 w 4416778"/>
              <a:gd name="connsiteY5" fmla="*/ 1638300 h 2132189"/>
              <a:gd name="connsiteX6" fmla="*/ 3691468 w 4416778"/>
              <a:gd name="connsiteY6" fmla="*/ 952500 h 2132189"/>
              <a:gd name="connsiteX7" fmla="*/ 4301067 w 4416778"/>
              <a:gd name="connsiteY7" fmla="*/ 148167 h 2132189"/>
              <a:gd name="connsiteX8" fmla="*/ 4385734 w 4416778"/>
              <a:gd name="connsiteY8" fmla="*/ 63500 h 2132189"/>
              <a:gd name="connsiteX0" fmla="*/ 0 w 4416778"/>
              <a:gd name="connsiteY0" fmla="*/ 554567 h 2132188"/>
              <a:gd name="connsiteX1" fmla="*/ 414867 w 4416778"/>
              <a:gd name="connsiteY1" fmla="*/ 1409700 h 2132188"/>
              <a:gd name="connsiteX2" fmla="*/ 643467 w 4416778"/>
              <a:gd name="connsiteY2" fmla="*/ 1714500 h 2132188"/>
              <a:gd name="connsiteX3" fmla="*/ 1303867 w 4416778"/>
              <a:gd name="connsiteY3" fmla="*/ 2061633 h 2132188"/>
              <a:gd name="connsiteX4" fmla="*/ 1930400 w 4416778"/>
              <a:gd name="connsiteY4" fmla="*/ 2061633 h 2132188"/>
              <a:gd name="connsiteX5" fmla="*/ 2929468 w 4416778"/>
              <a:gd name="connsiteY5" fmla="*/ 1638300 h 2132188"/>
              <a:gd name="connsiteX6" fmla="*/ 3691468 w 4416778"/>
              <a:gd name="connsiteY6" fmla="*/ 952500 h 2132188"/>
              <a:gd name="connsiteX7" fmla="*/ 4301067 w 4416778"/>
              <a:gd name="connsiteY7" fmla="*/ 148167 h 2132188"/>
              <a:gd name="connsiteX8" fmla="*/ 4385734 w 4416778"/>
              <a:gd name="connsiteY8" fmla="*/ 63500 h 2132188"/>
              <a:gd name="connsiteX0" fmla="*/ 0 w 4559300"/>
              <a:gd name="connsiteY0" fmla="*/ 533400 h 2111021"/>
              <a:gd name="connsiteX1" fmla="*/ 414867 w 4559300"/>
              <a:gd name="connsiteY1" fmla="*/ 1388533 h 2111021"/>
              <a:gd name="connsiteX2" fmla="*/ 643467 w 4559300"/>
              <a:gd name="connsiteY2" fmla="*/ 1693333 h 2111021"/>
              <a:gd name="connsiteX3" fmla="*/ 1303867 w 4559300"/>
              <a:gd name="connsiteY3" fmla="*/ 2040466 h 2111021"/>
              <a:gd name="connsiteX4" fmla="*/ 1930400 w 4559300"/>
              <a:gd name="connsiteY4" fmla="*/ 2040466 h 2111021"/>
              <a:gd name="connsiteX5" fmla="*/ 2929468 w 4559300"/>
              <a:gd name="connsiteY5" fmla="*/ 1617133 h 2111021"/>
              <a:gd name="connsiteX6" fmla="*/ 3691468 w 4559300"/>
              <a:gd name="connsiteY6" fmla="*/ 931333 h 2111021"/>
              <a:gd name="connsiteX7" fmla="*/ 4301067 w 4559300"/>
              <a:gd name="connsiteY7" fmla="*/ 127000 h 2111021"/>
              <a:gd name="connsiteX8" fmla="*/ 4529667 w 4559300"/>
              <a:gd name="connsiteY8" fmla="*/ 169333 h 2111021"/>
              <a:gd name="connsiteX0" fmla="*/ 0 w 4593167"/>
              <a:gd name="connsiteY0" fmla="*/ 414867 h 1992488"/>
              <a:gd name="connsiteX1" fmla="*/ 414867 w 4593167"/>
              <a:gd name="connsiteY1" fmla="*/ 1270000 h 1992488"/>
              <a:gd name="connsiteX2" fmla="*/ 643467 w 4593167"/>
              <a:gd name="connsiteY2" fmla="*/ 1574800 h 1992488"/>
              <a:gd name="connsiteX3" fmla="*/ 1303867 w 4593167"/>
              <a:gd name="connsiteY3" fmla="*/ 1921933 h 1992488"/>
              <a:gd name="connsiteX4" fmla="*/ 1930400 w 4593167"/>
              <a:gd name="connsiteY4" fmla="*/ 1921933 h 1992488"/>
              <a:gd name="connsiteX5" fmla="*/ 2929468 w 4593167"/>
              <a:gd name="connsiteY5" fmla="*/ 1498600 h 1992488"/>
              <a:gd name="connsiteX6" fmla="*/ 3691468 w 4593167"/>
              <a:gd name="connsiteY6" fmla="*/ 812800 h 1992488"/>
              <a:gd name="connsiteX7" fmla="*/ 4453467 w 4593167"/>
              <a:gd name="connsiteY7" fmla="*/ 127000 h 1992488"/>
              <a:gd name="connsiteX8" fmla="*/ 4529667 w 4593167"/>
              <a:gd name="connsiteY8" fmla="*/ 50800 h 1992488"/>
              <a:gd name="connsiteX0" fmla="*/ 0 w 4593167"/>
              <a:gd name="connsiteY0" fmla="*/ 414867 h 1992488"/>
              <a:gd name="connsiteX1" fmla="*/ 414867 w 4593167"/>
              <a:gd name="connsiteY1" fmla="*/ 1270000 h 1992488"/>
              <a:gd name="connsiteX2" fmla="*/ 643467 w 4593167"/>
              <a:gd name="connsiteY2" fmla="*/ 1574800 h 1992488"/>
              <a:gd name="connsiteX3" fmla="*/ 1303867 w 4593167"/>
              <a:gd name="connsiteY3" fmla="*/ 1921933 h 1992488"/>
              <a:gd name="connsiteX4" fmla="*/ 1930400 w 4593167"/>
              <a:gd name="connsiteY4" fmla="*/ 1921933 h 1992488"/>
              <a:gd name="connsiteX5" fmla="*/ 2929468 w 4593167"/>
              <a:gd name="connsiteY5" fmla="*/ 1498600 h 1992488"/>
              <a:gd name="connsiteX6" fmla="*/ 3767667 w 4593167"/>
              <a:gd name="connsiteY6" fmla="*/ 888999 h 1992488"/>
              <a:gd name="connsiteX7" fmla="*/ 4453467 w 4593167"/>
              <a:gd name="connsiteY7" fmla="*/ 127000 h 1992488"/>
              <a:gd name="connsiteX8" fmla="*/ 4529667 w 4593167"/>
              <a:gd name="connsiteY8" fmla="*/ 50800 h 1992488"/>
              <a:gd name="connsiteX0" fmla="*/ 0 w 4593167"/>
              <a:gd name="connsiteY0" fmla="*/ 414867 h 1992489"/>
              <a:gd name="connsiteX1" fmla="*/ 414867 w 4593167"/>
              <a:gd name="connsiteY1" fmla="*/ 1270000 h 1992489"/>
              <a:gd name="connsiteX2" fmla="*/ 643467 w 4593167"/>
              <a:gd name="connsiteY2" fmla="*/ 1498599 h 1992489"/>
              <a:gd name="connsiteX3" fmla="*/ 1303867 w 4593167"/>
              <a:gd name="connsiteY3" fmla="*/ 1921933 h 1992489"/>
              <a:gd name="connsiteX4" fmla="*/ 1930400 w 4593167"/>
              <a:gd name="connsiteY4" fmla="*/ 1921933 h 1992489"/>
              <a:gd name="connsiteX5" fmla="*/ 2929468 w 4593167"/>
              <a:gd name="connsiteY5" fmla="*/ 1498600 h 1992489"/>
              <a:gd name="connsiteX6" fmla="*/ 3767667 w 4593167"/>
              <a:gd name="connsiteY6" fmla="*/ 888999 h 1992489"/>
              <a:gd name="connsiteX7" fmla="*/ 4453467 w 4593167"/>
              <a:gd name="connsiteY7" fmla="*/ 127000 h 1992489"/>
              <a:gd name="connsiteX8" fmla="*/ 4529667 w 4593167"/>
              <a:gd name="connsiteY8" fmla="*/ 50800 h 1992489"/>
              <a:gd name="connsiteX0" fmla="*/ 0 w 4593167"/>
              <a:gd name="connsiteY0" fmla="*/ 414867 h 1992489"/>
              <a:gd name="connsiteX1" fmla="*/ 491067 w 4593167"/>
              <a:gd name="connsiteY1" fmla="*/ 1269999 h 1992489"/>
              <a:gd name="connsiteX2" fmla="*/ 643467 w 4593167"/>
              <a:gd name="connsiteY2" fmla="*/ 1498599 h 1992489"/>
              <a:gd name="connsiteX3" fmla="*/ 1303867 w 4593167"/>
              <a:gd name="connsiteY3" fmla="*/ 1921933 h 1992489"/>
              <a:gd name="connsiteX4" fmla="*/ 1930400 w 4593167"/>
              <a:gd name="connsiteY4" fmla="*/ 1921933 h 1992489"/>
              <a:gd name="connsiteX5" fmla="*/ 2929468 w 4593167"/>
              <a:gd name="connsiteY5" fmla="*/ 1498600 h 1992489"/>
              <a:gd name="connsiteX6" fmla="*/ 3767667 w 4593167"/>
              <a:gd name="connsiteY6" fmla="*/ 888999 h 1992489"/>
              <a:gd name="connsiteX7" fmla="*/ 4453467 w 4593167"/>
              <a:gd name="connsiteY7" fmla="*/ 127000 h 1992489"/>
              <a:gd name="connsiteX8" fmla="*/ 4529667 w 4593167"/>
              <a:gd name="connsiteY8" fmla="*/ 50800 h 1992489"/>
              <a:gd name="connsiteX0" fmla="*/ 0 w 4754033"/>
              <a:gd name="connsiteY0" fmla="*/ 475546 h 2053168"/>
              <a:gd name="connsiteX1" fmla="*/ 491067 w 4754033"/>
              <a:gd name="connsiteY1" fmla="*/ 1330678 h 2053168"/>
              <a:gd name="connsiteX2" fmla="*/ 643467 w 4754033"/>
              <a:gd name="connsiteY2" fmla="*/ 1559278 h 2053168"/>
              <a:gd name="connsiteX3" fmla="*/ 1303867 w 4754033"/>
              <a:gd name="connsiteY3" fmla="*/ 1982612 h 2053168"/>
              <a:gd name="connsiteX4" fmla="*/ 1930400 w 4754033"/>
              <a:gd name="connsiteY4" fmla="*/ 1982612 h 2053168"/>
              <a:gd name="connsiteX5" fmla="*/ 2929468 w 4754033"/>
              <a:gd name="connsiteY5" fmla="*/ 1559279 h 2053168"/>
              <a:gd name="connsiteX6" fmla="*/ 3767667 w 4754033"/>
              <a:gd name="connsiteY6" fmla="*/ 949678 h 2053168"/>
              <a:gd name="connsiteX7" fmla="*/ 4453467 w 4754033"/>
              <a:gd name="connsiteY7" fmla="*/ 187679 h 2053168"/>
              <a:gd name="connsiteX8" fmla="*/ 4724400 w 4754033"/>
              <a:gd name="connsiteY8" fmla="*/ 35278 h 2053168"/>
              <a:gd name="connsiteX0" fmla="*/ 0 w 4593167"/>
              <a:gd name="connsiteY0" fmla="*/ 414867 h 1992489"/>
              <a:gd name="connsiteX1" fmla="*/ 491067 w 4593167"/>
              <a:gd name="connsiteY1" fmla="*/ 1269999 h 1992489"/>
              <a:gd name="connsiteX2" fmla="*/ 643467 w 4593167"/>
              <a:gd name="connsiteY2" fmla="*/ 1498599 h 1992489"/>
              <a:gd name="connsiteX3" fmla="*/ 1303867 w 4593167"/>
              <a:gd name="connsiteY3" fmla="*/ 1921933 h 1992489"/>
              <a:gd name="connsiteX4" fmla="*/ 1930400 w 4593167"/>
              <a:gd name="connsiteY4" fmla="*/ 1921933 h 1992489"/>
              <a:gd name="connsiteX5" fmla="*/ 2929468 w 4593167"/>
              <a:gd name="connsiteY5" fmla="*/ 1498600 h 1992489"/>
              <a:gd name="connsiteX6" fmla="*/ 3767667 w 4593167"/>
              <a:gd name="connsiteY6" fmla="*/ 888999 h 1992489"/>
              <a:gd name="connsiteX7" fmla="*/ 4453467 w 4593167"/>
              <a:gd name="connsiteY7" fmla="*/ 127000 h 1992489"/>
              <a:gd name="connsiteX8" fmla="*/ 4495800 w 4593167"/>
              <a:gd name="connsiteY8" fmla="*/ 50799 h 1992489"/>
              <a:gd name="connsiteX0" fmla="*/ 0 w 4593167"/>
              <a:gd name="connsiteY0" fmla="*/ 414867 h 1992489"/>
              <a:gd name="connsiteX1" fmla="*/ 457200 w 4593167"/>
              <a:gd name="connsiteY1" fmla="*/ 1346199 h 1992489"/>
              <a:gd name="connsiteX2" fmla="*/ 643467 w 4593167"/>
              <a:gd name="connsiteY2" fmla="*/ 1498599 h 1992489"/>
              <a:gd name="connsiteX3" fmla="*/ 1303867 w 4593167"/>
              <a:gd name="connsiteY3" fmla="*/ 1921933 h 1992489"/>
              <a:gd name="connsiteX4" fmla="*/ 1930400 w 4593167"/>
              <a:gd name="connsiteY4" fmla="*/ 1921933 h 1992489"/>
              <a:gd name="connsiteX5" fmla="*/ 2929468 w 4593167"/>
              <a:gd name="connsiteY5" fmla="*/ 1498600 h 1992489"/>
              <a:gd name="connsiteX6" fmla="*/ 3767667 w 4593167"/>
              <a:gd name="connsiteY6" fmla="*/ 888999 h 1992489"/>
              <a:gd name="connsiteX7" fmla="*/ 4453467 w 4593167"/>
              <a:gd name="connsiteY7" fmla="*/ 127000 h 1992489"/>
              <a:gd name="connsiteX8" fmla="*/ 4495800 w 4593167"/>
              <a:gd name="connsiteY8" fmla="*/ 50799 h 1992489"/>
              <a:gd name="connsiteX0" fmla="*/ 0 w 4593167"/>
              <a:gd name="connsiteY0" fmla="*/ 414867 h 1992488"/>
              <a:gd name="connsiteX1" fmla="*/ 457200 w 4593167"/>
              <a:gd name="connsiteY1" fmla="*/ 1346199 h 1992488"/>
              <a:gd name="connsiteX2" fmla="*/ 609600 w 4593167"/>
              <a:gd name="connsiteY2" fmla="*/ 1574799 h 1992488"/>
              <a:gd name="connsiteX3" fmla="*/ 1303867 w 4593167"/>
              <a:gd name="connsiteY3" fmla="*/ 1921933 h 1992488"/>
              <a:gd name="connsiteX4" fmla="*/ 1930400 w 4593167"/>
              <a:gd name="connsiteY4" fmla="*/ 1921933 h 1992488"/>
              <a:gd name="connsiteX5" fmla="*/ 2929468 w 4593167"/>
              <a:gd name="connsiteY5" fmla="*/ 1498600 h 1992488"/>
              <a:gd name="connsiteX6" fmla="*/ 3767667 w 4593167"/>
              <a:gd name="connsiteY6" fmla="*/ 888999 h 1992488"/>
              <a:gd name="connsiteX7" fmla="*/ 4453467 w 4593167"/>
              <a:gd name="connsiteY7" fmla="*/ 127000 h 1992488"/>
              <a:gd name="connsiteX8" fmla="*/ 4495800 w 4593167"/>
              <a:gd name="connsiteY8" fmla="*/ 50799 h 1992488"/>
              <a:gd name="connsiteX0" fmla="*/ 0 w 4593167"/>
              <a:gd name="connsiteY0" fmla="*/ 414867 h 1992488"/>
              <a:gd name="connsiteX1" fmla="*/ 457200 w 4593167"/>
              <a:gd name="connsiteY1" fmla="*/ 1346199 h 1992488"/>
              <a:gd name="connsiteX2" fmla="*/ 609600 w 4593167"/>
              <a:gd name="connsiteY2" fmla="*/ 1574799 h 1992488"/>
              <a:gd name="connsiteX3" fmla="*/ 1303867 w 4593167"/>
              <a:gd name="connsiteY3" fmla="*/ 1921933 h 1992488"/>
              <a:gd name="connsiteX4" fmla="*/ 1930400 w 4593167"/>
              <a:gd name="connsiteY4" fmla="*/ 1921933 h 1992488"/>
              <a:gd name="connsiteX5" fmla="*/ 2929468 w 4593167"/>
              <a:gd name="connsiteY5" fmla="*/ 1498600 h 1992488"/>
              <a:gd name="connsiteX6" fmla="*/ 3767667 w 4593167"/>
              <a:gd name="connsiteY6" fmla="*/ 888999 h 1992488"/>
              <a:gd name="connsiteX7" fmla="*/ 4453467 w 4593167"/>
              <a:gd name="connsiteY7" fmla="*/ 127000 h 1992488"/>
              <a:gd name="connsiteX8" fmla="*/ 4495800 w 4593167"/>
              <a:gd name="connsiteY8" fmla="*/ 50799 h 1992488"/>
              <a:gd name="connsiteX0" fmla="*/ 0 w 4593167"/>
              <a:gd name="connsiteY0" fmla="*/ 414867 h 2005189"/>
              <a:gd name="connsiteX1" fmla="*/ 457200 w 4593167"/>
              <a:gd name="connsiteY1" fmla="*/ 1346199 h 2005189"/>
              <a:gd name="connsiteX2" fmla="*/ 533400 w 4593167"/>
              <a:gd name="connsiteY2" fmla="*/ 1422399 h 2005189"/>
              <a:gd name="connsiteX3" fmla="*/ 1303867 w 4593167"/>
              <a:gd name="connsiteY3" fmla="*/ 1921933 h 2005189"/>
              <a:gd name="connsiteX4" fmla="*/ 1930400 w 4593167"/>
              <a:gd name="connsiteY4" fmla="*/ 1921933 h 2005189"/>
              <a:gd name="connsiteX5" fmla="*/ 2929468 w 4593167"/>
              <a:gd name="connsiteY5" fmla="*/ 1498600 h 2005189"/>
              <a:gd name="connsiteX6" fmla="*/ 3767667 w 4593167"/>
              <a:gd name="connsiteY6" fmla="*/ 888999 h 2005189"/>
              <a:gd name="connsiteX7" fmla="*/ 4453467 w 4593167"/>
              <a:gd name="connsiteY7" fmla="*/ 127000 h 2005189"/>
              <a:gd name="connsiteX8" fmla="*/ 4495800 w 4593167"/>
              <a:gd name="connsiteY8" fmla="*/ 50799 h 2005189"/>
              <a:gd name="connsiteX0" fmla="*/ 0 w 4593167"/>
              <a:gd name="connsiteY0" fmla="*/ 414867 h 2017889"/>
              <a:gd name="connsiteX1" fmla="*/ 457200 w 4593167"/>
              <a:gd name="connsiteY1" fmla="*/ 1346199 h 2017889"/>
              <a:gd name="connsiteX2" fmla="*/ 1303867 w 4593167"/>
              <a:gd name="connsiteY2" fmla="*/ 1921933 h 2017889"/>
              <a:gd name="connsiteX3" fmla="*/ 1930400 w 4593167"/>
              <a:gd name="connsiteY3" fmla="*/ 1921933 h 2017889"/>
              <a:gd name="connsiteX4" fmla="*/ 2929468 w 4593167"/>
              <a:gd name="connsiteY4" fmla="*/ 1498600 h 2017889"/>
              <a:gd name="connsiteX5" fmla="*/ 3767667 w 4593167"/>
              <a:gd name="connsiteY5" fmla="*/ 888999 h 2017889"/>
              <a:gd name="connsiteX6" fmla="*/ 4453467 w 4593167"/>
              <a:gd name="connsiteY6" fmla="*/ 127000 h 2017889"/>
              <a:gd name="connsiteX7" fmla="*/ 4495800 w 4593167"/>
              <a:gd name="connsiteY7" fmla="*/ 50799 h 2017889"/>
              <a:gd name="connsiteX0" fmla="*/ 0 w 4593167"/>
              <a:gd name="connsiteY0" fmla="*/ 414867 h 2017889"/>
              <a:gd name="connsiteX1" fmla="*/ 457200 w 4593167"/>
              <a:gd name="connsiteY1" fmla="*/ 1346199 h 2017889"/>
              <a:gd name="connsiteX2" fmla="*/ 1303867 w 4593167"/>
              <a:gd name="connsiteY2" fmla="*/ 1921933 h 2017889"/>
              <a:gd name="connsiteX3" fmla="*/ 1930400 w 4593167"/>
              <a:gd name="connsiteY3" fmla="*/ 1921933 h 2017889"/>
              <a:gd name="connsiteX4" fmla="*/ 3048000 w 4593167"/>
              <a:gd name="connsiteY4" fmla="*/ 1498599 h 2017889"/>
              <a:gd name="connsiteX5" fmla="*/ 3767667 w 4593167"/>
              <a:gd name="connsiteY5" fmla="*/ 888999 h 2017889"/>
              <a:gd name="connsiteX6" fmla="*/ 4453467 w 4593167"/>
              <a:gd name="connsiteY6" fmla="*/ 127000 h 2017889"/>
              <a:gd name="connsiteX7" fmla="*/ 4495800 w 4593167"/>
              <a:gd name="connsiteY7" fmla="*/ 50799 h 2017889"/>
              <a:gd name="connsiteX0" fmla="*/ 0 w 4593167"/>
              <a:gd name="connsiteY0" fmla="*/ 414867 h 2017889"/>
              <a:gd name="connsiteX1" fmla="*/ 457200 w 4593167"/>
              <a:gd name="connsiteY1" fmla="*/ 1346199 h 2017889"/>
              <a:gd name="connsiteX2" fmla="*/ 1303867 w 4593167"/>
              <a:gd name="connsiteY2" fmla="*/ 1921933 h 2017889"/>
              <a:gd name="connsiteX3" fmla="*/ 1930400 w 4593167"/>
              <a:gd name="connsiteY3" fmla="*/ 1921933 h 2017889"/>
              <a:gd name="connsiteX4" fmla="*/ 2971800 w 4593167"/>
              <a:gd name="connsiteY4" fmla="*/ 1422399 h 2017889"/>
              <a:gd name="connsiteX5" fmla="*/ 3767667 w 4593167"/>
              <a:gd name="connsiteY5" fmla="*/ 888999 h 2017889"/>
              <a:gd name="connsiteX6" fmla="*/ 4453467 w 4593167"/>
              <a:gd name="connsiteY6" fmla="*/ 127000 h 2017889"/>
              <a:gd name="connsiteX7" fmla="*/ 4495800 w 4593167"/>
              <a:gd name="connsiteY7" fmla="*/ 50799 h 2017889"/>
              <a:gd name="connsiteX0" fmla="*/ 0 w 4440767"/>
              <a:gd name="connsiteY0" fmla="*/ 0 h 2627489"/>
              <a:gd name="connsiteX1" fmla="*/ 304800 w 4440767"/>
              <a:gd name="connsiteY1" fmla="*/ 1955799 h 2627489"/>
              <a:gd name="connsiteX2" fmla="*/ 1151467 w 4440767"/>
              <a:gd name="connsiteY2" fmla="*/ 2531533 h 2627489"/>
              <a:gd name="connsiteX3" fmla="*/ 1778000 w 4440767"/>
              <a:gd name="connsiteY3" fmla="*/ 2531533 h 2627489"/>
              <a:gd name="connsiteX4" fmla="*/ 2819400 w 4440767"/>
              <a:gd name="connsiteY4" fmla="*/ 2031999 h 2627489"/>
              <a:gd name="connsiteX5" fmla="*/ 3615267 w 4440767"/>
              <a:gd name="connsiteY5" fmla="*/ 1498599 h 2627489"/>
              <a:gd name="connsiteX6" fmla="*/ 4301067 w 4440767"/>
              <a:gd name="connsiteY6" fmla="*/ 736600 h 2627489"/>
              <a:gd name="connsiteX7" fmla="*/ 4343400 w 4440767"/>
              <a:gd name="connsiteY7" fmla="*/ 660399 h 2627489"/>
              <a:gd name="connsiteX0" fmla="*/ 0 w 4135967"/>
              <a:gd name="connsiteY0" fmla="*/ 1346199 h 2017889"/>
              <a:gd name="connsiteX1" fmla="*/ 846667 w 4135967"/>
              <a:gd name="connsiteY1" fmla="*/ 1921933 h 2017889"/>
              <a:gd name="connsiteX2" fmla="*/ 1473200 w 4135967"/>
              <a:gd name="connsiteY2" fmla="*/ 1921933 h 2017889"/>
              <a:gd name="connsiteX3" fmla="*/ 2514600 w 4135967"/>
              <a:gd name="connsiteY3" fmla="*/ 1422399 h 2017889"/>
              <a:gd name="connsiteX4" fmla="*/ 3310467 w 4135967"/>
              <a:gd name="connsiteY4" fmla="*/ 888999 h 2017889"/>
              <a:gd name="connsiteX5" fmla="*/ 3996267 w 4135967"/>
              <a:gd name="connsiteY5" fmla="*/ 127000 h 2017889"/>
              <a:gd name="connsiteX6" fmla="*/ 4038600 w 4135967"/>
              <a:gd name="connsiteY6" fmla="*/ 50799 h 2017889"/>
              <a:gd name="connsiteX0" fmla="*/ 0 w 4440767"/>
              <a:gd name="connsiteY0" fmla="*/ 0 h 2331155"/>
              <a:gd name="connsiteX1" fmla="*/ 1151467 w 4440767"/>
              <a:gd name="connsiteY1" fmla="*/ 1998133 h 2331155"/>
              <a:gd name="connsiteX2" fmla="*/ 1778000 w 4440767"/>
              <a:gd name="connsiteY2" fmla="*/ 1998133 h 2331155"/>
              <a:gd name="connsiteX3" fmla="*/ 2819400 w 4440767"/>
              <a:gd name="connsiteY3" fmla="*/ 1498599 h 2331155"/>
              <a:gd name="connsiteX4" fmla="*/ 3615267 w 4440767"/>
              <a:gd name="connsiteY4" fmla="*/ 965199 h 2331155"/>
              <a:gd name="connsiteX5" fmla="*/ 4301067 w 4440767"/>
              <a:gd name="connsiteY5" fmla="*/ 203200 h 2331155"/>
              <a:gd name="connsiteX6" fmla="*/ 4343400 w 4440767"/>
              <a:gd name="connsiteY6" fmla="*/ 126999 h 2331155"/>
              <a:gd name="connsiteX0" fmla="*/ 0 w 4440767"/>
              <a:gd name="connsiteY0" fmla="*/ 0 h 2775655"/>
              <a:gd name="connsiteX1" fmla="*/ 1151467 w 4440767"/>
              <a:gd name="connsiteY1" fmla="*/ 2379133 h 2775655"/>
              <a:gd name="connsiteX2" fmla="*/ 1778000 w 4440767"/>
              <a:gd name="connsiteY2" fmla="*/ 2379133 h 2775655"/>
              <a:gd name="connsiteX3" fmla="*/ 2819400 w 4440767"/>
              <a:gd name="connsiteY3" fmla="*/ 1879599 h 2775655"/>
              <a:gd name="connsiteX4" fmla="*/ 3615267 w 4440767"/>
              <a:gd name="connsiteY4" fmla="*/ 1346199 h 2775655"/>
              <a:gd name="connsiteX5" fmla="*/ 4301067 w 4440767"/>
              <a:gd name="connsiteY5" fmla="*/ 584200 h 2775655"/>
              <a:gd name="connsiteX6" fmla="*/ 4343400 w 4440767"/>
              <a:gd name="connsiteY6" fmla="*/ 507999 h 2775655"/>
              <a:gd name="connsiteX0" fmla="*/ 0 w 4440767"/>
              <a:gd name="connsiteY0" fmla="*/ 0 h 2489200"/>
              <a:gd name="connsiteX1" fmla="*/ 533400 w 4440767"/>
              <a:gd name="connsiteY1" fmla="*/ 1219200 h 2489200"/>
              <a:gd name="connsiteX2" fmla="*/ 1778000 w 4440767"/>
              <a:gd name="connsiteY2" fmla="*/ 2379133 h 2489200"/>
              <a:gd name="connsiteX3" fmla="*/ 2819400 w 4440767"/>
              <a:gd name="connsiteY3" fmla="*/ 1879599 h 2489200"/>
              <a:gd name="connsiteX4" fmla="*/ 3615267 w 4440767"/>
              <a:gd name="connsiteY4" fmla="*/ 1346199 h 2489200"/>
              <a:gd name="connsiteX5" fmla="*/ 4301067 w 4440767"/>
              <a:gd name="connsiteY5" fmla="*/ 584200 h 2489200"/>
              <a:gd name="connsiteX6" fmla="*/ 4343400 w 4440767"/>
              <a:gd name="connsiteY6" fmla="*/ 507999 h 2489200"/>
              <a:gd name="connsiteX0" fmla="*/ 0 w 4440767"/>
              <a:gd name="connsiteY0" fmla="*/ 0 h 1921933"/>
              <a:gd name="connsiteX1" fmla="*/ 533400 w 4440767"/>
              <a:gd name="connsiteY1" fmla="*/ 1219200 h 1921933"/>
              <a:gd name="connsiteX2" fmla="*/ 914400 w 4440767"/>
              <a:gd name="connsiteY2" fmla="*/ 1600200 h 1921933"/>
              <a:gd name="connsiteX3" fmla="*/ 2819400 w 4440767"/>
              <a:gd name="connsiteY3" fmla="*/ 1879599 h 1921933"/>
              <a:gd name="connsiteX4" fmla="*/ 3615267 w 4440767"/>
              <a:gd name="connsiteY4" fmla="*/ 1346199 h 1921933"/>
              <a:gd name="connsiteX5" fmla="*/ 4301067 w 4440767"/>
              <a:gd name="connsiteY5" fmla="*/ 584200 h 1921933"/>
              <a:gd name="connsiteX6" fmla="*/ 4343400 w 4440767"/>
              <a:gd name="connsiteY6" fmla="*/ 507999 h 1921933"/>
              <a:gd name="connsiteX0" fmla="*/ 0 w 4440767"/>
              <a:gd name="connsiteY0" fmla="*/ 0 h 1921933"/>
              <a:gd name="connsiteX1" fmla="*/ 152400 w 4440767"/>
              <a:gd name="connsiteY1" fmla="*/ 609601 h 1921933"/>
              <a:gd name="connsiteX2" fmla="*/ 914400 w 4440767"/>
              <a:gd name="connsiteY2" fmla="*/ 1600200 h 1921933"/>
              <a:gd name="connsiteX3" fmla="*/ 2819400 w 4440767"/>
              <a:gd name="connsiteY3" fmla="*/ 1879599 h 1921933"/>
              <a:gd name="connsiteX4" fmla="*/ 3615267 w 4440767"/>
              <a:gd name="connsiteY4" fmla="*/ 1346199 h 1921933"/>
              <a:gd name="connsiteX5" fmla="*/ 4301067 w 4440767"/>
              <a:gd name="connsiteY5" fmla="*/ 584200 h 1921933"/>
              <a:gd name="connsiteX6" fmla="*/ 4343400 w 4440767"/>
              <a:gd name="connsiteY6" fmla="*/ 507999 h 1921933"/>
              <a:gd name="connsiteX0" fmla="*/ 0 w 4440767"/>
              <a:gd name="connsiteY0" fmla="*/ 0 h 1921933"/>
              <a:gd name="connsiteX1" fmla="*/ 914400 w 4440767"/>
              <a:gd name="connsiteY1" fmla="*/ 1600200 h 1921933"/>
              <a:gd name="connsiteX2" fmla="*/ 2819400 w 4440767"/>
              <a:gd name="connsiteY2" fmla="*/ 1879599 h 1921933"/>
              <a:gd name="connsiteX3" fmla="*/ 3615267 w 4440767"/>
              <a:gd name="connsiteY3" fmla="*/ 1346199 h 1921933"/>
              <a:gd name="connsiteX4" fmla="*/ 4301067 w 4440767"/>
              <a:gd name="connsiteY4" fmla="*/ 584200 h 1921933"/>
              <a:gd name="connsiteX5" fmla="*/ 4343400 w 4440767"/>
              <a:gd name="connsiteY5" fmla="*/ 507999 h 1921933"/>
              <a:gd name="connsiteX0" fmla="*/ 165100 w 4605867"/>
              <a:gd name="connsiteY0" fmla="*/ 0 h 1913465"/>
              <a:gd name="connsiteX1" fmla="*/ 469900 w 4605867"/>
              <a:gd name="connsiteY1" fmla="*/ 1143001 h 1913465"/>
              <a:gd name="connsiteX2" fmla="*/ 2984500 w 4605867"/>
              <a:gd name="connsiteY2" fmla="*/ 1879599 h 1913465"/>
              <a:gd name="connsiteX3" fmla="*/ 3780367 w 4605867"/>
              <a:gd name="connsiteY3" fmla="*/ 1346199 h 1913465"/>
              <a:gd name="connsiteX4" fmla="*/ 4466167 w 4605867"/>
              <a:gd name="connsiteY4" fmla="*/ 584200 h 1913465"/>
              <a:gd name="connsiteX5" fmla="*/ 4508500 w 4605867"/>
              <a:gd name="connsiteY5" fmla="*/ 507999 h 1913465"/>
              <a:gd name="connsiteX0" fmla="*/ 152400 w 4593167"/>
              <a:gd name="connsiteY0" fmla="*/ 266699 h 2180164"/>
              <a:gd name="connsiteX1" fmla="*/ 228600 w 4593167"/>
              <a:gd name="connsiteY1" fmla="*/ 190500 h 2180164"/>
              <a:gd name="connsiteX2" fmla="*/ 457200 w 4593167"/>
              <a:gd name="connsiteY2" fmla="*/ 1409700 h 2180164"/>
              <a:gd name="connsiteX3" fmla="*/ 2971800 w 4593167"/>
              <a:gd name="connsiteY3" fmla="*/ 2146298 h 2180164"/>
              <a:gd name="connsiteX4" fmla="*/ 3767667 w 4593167"/>
              <a:gd name="connsiteY4" fmla="*/ 1612898 h 2180164"/>
              <a:gd name="connsiteX5" fmla="*/ 4453467 w 4593167"/>
              <a:gd name="connsiteY5" fmla="*/ 850899 h 2180164"/>
              <a:gd name="connsiteX6" fmla="*/ 4495800 w 4593167"/>
              <a:gd name="connsiteY6" fmla="*/ 774698 h 2180164"/>
              <a:gd name="connsiteX0" fmla="*/ 165100 w 4605867"/>
              <a:gd name="connsiteY0" fmla="*/ 0 h 1913465"/>
              <a:gd name="connsiteX1" fmla="*/ 469900 w 4605867"/>
              <a:gd name="connsiteY1" fmla="*/ 1143001 h 1913465"/>
              <a:gd name="connsiteX2" fmla="*/ 2984500 w 4605867"/>
              <a:gd name="connsiteY2" fmla="*/ 1879599 h 1913465"/>
              <a:gd name="connsiteX3" fmla="*/ 3780367 w 4605867"/>
              <a:gd name="connsiteY3" fmla="*/ 1346199 h 1913465"/>
              <a:gd name="connsiteX4" fmla="*/ 4466167 w 4605867"/>
              <a:gd name="connsiteY4" fmla="*/ 584200 h 1913465"/>
              <a:gd name="connsiteX5" fmla="*/ 4508500 w 4605867"/>
              <a:gd name="connsiteY5" fmla="*/ 507999 h 1913465"/>
              <a:gd name="connsiteX0" fmla="*/ 0 w 4440767"/>
              <a:gd name="connsiteY0" fmla="*/ 0 h 1710267"/>
              <a:gd name="connsiteX1" fmla="*/ 304800 w 4440767"/>
              <a:gd name="connsiteY1" fmla="*/ 1143001 h 1710267"/>
              <a:gd name="connsiteX2" fmla="*/ 1066800 w 4440767"/>
              <a:gd name="connsiteY2" fmla="*/ 1676401 h 1710267"/>
              <a:gd name="connsiteX3" fmla="*/ 3615267 w 4440767"/>
              <a:gd name="connsiteY3" fmla="*/ 1346199 h 1710267"/>
              <a:gd name="connsiteX4" fmla="*/ 4301067 w 4440767"/>
              <a:gd name="connsiteY4" fmla="*/ 584200 h 1710267"/>
              <a:gd name="connsiteX5" fmla="*/ 4343400 w 4440767"/>
              <a:gd name="connsiteY5" fmla="*/ 507999 h 1710267"/>
              <a:gd name="connsiteX0" fmla="*/ 0 w 4440767"/>
              <a:gd name="connsiteY0" fmla="*/ 0 h 2362201"/>
              <a:gd name="connsiteX1" fmla="*/ 304800 w 4440767"/>
              <a:gd name="connsiteY1" fmla="*/ 1143001 h 2362201"/>
              <a:gd name="connsiteX2" fmla="*/ 1066800 w 4440767"/>
              <a:gd name="connsiteY2" fmla="*/ 1676401 h 2362201"/>
              <a:gd name="connsiteX3" fmla="*/ 2286000 w 4440767"/>
              <a:gd name="connsiteY3" fmla="*/ 2133601 h 2362201"/>
              <a:gd name="connsiteX4" fmla="*/ 4301067 w 4440767"/>
              <a:gd name="connsiteY4" fmla="*/ 584200 h 2362201"/>
              <a:gd name="connsiteX5" fmla="*/ 4343400 w 4440767"/>
              <a:gd name="connsiteY5" fmla="*/ 507999 h 2362201"/>
              <a:gd name="connsiteX0" fmla="*/ 25400 w 4466167"/>
              <a:gd name="connsiteY0" fmla="*/ 0 h 2362201"/>
              <a:gd name="connsiteX1" fmla="*/ 177800 w 4466167"/>
              <a:gd name="connsiteY1" fmla="*/ 762001 h 2362201"/>
              <a:gd name="connsiteX2" fmla="*/ 1092200 w 4466167"/>
              <a:gd name="connsiteY2" fmla="*/ 1676401 h 2362201"/>
              <a:gd name="connsiteX3" fmla="*/ 2311400 w 4466167"/>
              <a:gd name="connsiteY3" fmla="*/ 2133601 h 2362201"/>
              <a:gd name="connsiteX4" fmla="*/ 4326467 w 4466167"/>
              <a:gd name="connsiteY4" fmla="*/ 584200 h 2362201"/>
              <a:gd name="connsiteX5" fmla="*/ 4368800 w 4466167"/>
              <a:gd name="connsiteY5" fmla="*/ 507999 h 2362201"/>
              <a:gd name="connsiteX0" fmla="*/ 0 w 4440767"/>
              <a:gd name="connsiteY0" fmla="*/ 0 h 2362201"/>
              <a:gd name="connsiteX1" fmla="*/ 152400 w 4440767"/>
              <a:gd name="connsiteY1" fmla="*/ 762001 h 2362201"/>
              <a:gd name="connsiteX2" fmla="*/ 685800 w 4440767"/>
              <a:gd name="connsiteY2" fmla="*/ 1447801 h 2362201"/>
              <a:gd name="connsiteX3" fmla="*/ 2286000 w 4440767"/>
              <a:gd name="connsiteY3" fmla="*/ 2133601 h 2362201"/>
              <a:gd name="connsiteX4" fmla="*/ 4301067 w 4440767"/>
              <a:gd name="connsiteY4" fmla="*/ 584200 h 2362201"/>
              <a:gd name="connsiteX5" fmla="*/ 4343400 w 4440767"/>
              <a:gd name="connsiteY5" fmla="*/ 507999 h 2362201"/>
              <a:gd name="connsiteX0" fmla="*/ 0 w 4440767"/>
              <a:gd name="connsiteY0" fmla="*/ 0 h 2286001"/>
              <a:gd name="connsiteX1" fmla="*/ 152400 w 4440767"/>
              <a:gd name="connsiteY1" fmla="*/ 762001 h 2286001"/>
              <a:gd name="connsiteX2" fmla="*/ 685800 w 4440767"/>
              <a:gd name="connsiteY2" fmla="*/ 1447801 h 2286001"/>
              <a:gd name="connsiteX3" fmla="*/ 1371600 w 4440767"/>
              <a:gd name="connsiteY3" fmla="*/ 2057401 h 2286001"/>
              <a:gd name="connsiteX4" fmla="*/ 4301067 w 4440767"/>
              <a:gd name="connsiteY4" fmla="*/ 584200 h 2286001"/>
              <a:gd name="connsiteX5" fmla="*/ 4343400 w 4440767"/>
              <a:gd name="connsiteY5" fmla="*/ 507999 h 2286001"/>
              <a:gd name="connsiteX0" fmla="*/ 0 w 4373033"/>
              <a:gd name="connsiteY0" fmla="*/ 0 h 2286001"/>
              <a:gd name="connsiteX1" fmla="*/ 152400 w 4373033"/>
              <a:gd name="connsiteY1" fmla="*/ 762001 h 2286001"/>
              <a:gd name="connsiteX2" fmla="*/ 685800 w 4373033"/>
              <a:gd name="connsiteY2" fmla="*/ 1447801 h 2286001"/>
              <a:gd name="connsiteX3" fmla="*/ 1371600 w 4373033"/>
              <a:gd name="connsiteY3" fmla="*/ 2057401 h 2286001"/>
              <a:gd name="connsiteX4" fmla="*/ 2819400 w 4373033"/>
              <a:gd name="connsiteY4" fmla="*/ 2057401 h 2286001"/>
              <a:gd name="connsiteX5" fmla="*/ 4343400 w 4373033"/>
              <a:gd name="connsiteY5" fmla="*/ 507999 h 2286001"/>
              <a:gd name="connsiteX0" fmla="*/ 0 w 4373033"/>
              <a:gd name="connsiteY0" fmla="*/ 888999 h 3175000"/>
              <a:gd name="connsiteX1" fmla="*/ 76200 w 4373033"/>
              <a:gd name="connsiteY1" fmla="*/ 127000 h 3175000"/>
              <a:gd name="connsiteX2" fmla="*/ 152400 w 4373033"/>
              <a:gd name="connsiteY2" fmla="*/ 1651000 h 3175000"/>
              <a:gd name="connsiteX3" fmla="*/ 685800 w 4373033"/>
              <a:gd name="connsiteY3" fmla="*/ 2336800 h 3175000"/>
              <a:gd name="connsiteX4" fmla="*/ 1371600 w 4373033"/>
              <a:gd name="connsiteY4" fmla="*/ 2946400 h 3175000"/>
              <a:gd name="connsiteX5" fmla="*/ 2819400 w 4373033"/>
              <a:gd name="connsiteY5" fmla="*/ 2946400 h 3175000"/>
              <a:gd name="connsiteX6" fmla="*/ 4343400 w 4373033"/>
              <a:gd name="connsiteY6" fmla="*/ 1396998 h 3175000"/>
              <a:gd name="connsiteX0" fmla="*/ 0 w 4373033"/>
              <a:gd name="connsiteY0" fmla="*/ 888999 h 3175000"/>
              <a:gd name="connsiteX1" fmla="*/ 76200 w 4373033"/>
              <a:gd name="connsiteY1" fmla="*/ 127000 h 3175000"/>
              <a:gd name="connsiteX2" fmla="*/ 381000 w 4373033"/>
              <a:gd name="connsiteY2" fmla="*/ 1651000 h 3175000"/>
              <a:gd name="connsiteX3" fmla="*/ 685800 w 4373033"/>
              <a:gd name="connsiteY3" fmla="*/ 2336800 h 3175000"/>
              <a:gd name="connsiteX4" fmla="*/ 1371600 w 4373033"/>
              <a:gd name="connsiteY4" fmla="*/ 2946400 h 3175000"/>
              <a:gd name="connsiteX5" fmla="*/ 2819400 w 4373033"/>
              <a:gd name="connsiteY5" fmla="*/ 2946400 h 3175000"/>
              <a:gd name="connsiteX6" fmla="*/ 4343400 w 4373033"/>
              <a:gd name="connsiteY6" fmla="*/ 1396998 h 3175000"/>
              <a:gd name="connsiteX0" fmla="*/ 1789 w 4374822"/>
              <a:gd name="connsiteY0" fmla="*/ 888999 h 3175000"/>
              <a:gd name="connsiteX1" fmla="*/ 230389 w 4374822"/>
              <a:gd name="connsiteY1" fmla="*/ 889000 h 3175000"/>
              <a:gd name="connsiteX2" fmla="*/ 77989 w 4374822"/>
              <a:gd name="connsiteY2" fmla="*/ 127000 h 3175000"/>
              <a:gd name="connsiteX3" fmla="*/ 382789 w 4374822"/>
              <a:gd name="connsiteY3" fmla="*/ 1651000 h 3175000"/>
              <a:gd name="connsiteX4" fmla="*/ 687589 w 4374822"/>
              <a:gd name="connsiteY4" fmla="*/ 2336800 h 3175000"/>
              <a:gd name="connsiteX5" fmla="*/ 1373389 w 4374822"/>
              <a:gd name="connsiteY5" fmla="*/ 2946400 h 3175000"/>
              <a:gd name="connsiteX6" fmla="*/ 2821189 w 4374822"/>
              <a:gd name="connsiteY6" fmla="*/ 2946400 h 3175000"/>
              <a:gd name="connsiteX7" fmla="*/ 4345189 w 4374822"/>
              <a:gd name="connsiteY7" fmla="*/ 1396998 h 3175000"/>
              <a:gd name="connsiteX0" fmla="*/ 0 w 4373033"/>
              <a:gd name="connsiteY0" fmla="*/ 888999 h 3175000"/>
              <a:gd name="connsiteX1" fmla="*/ 76200 w 4373033"/>
              <a:gd name="connsiteY1" fmla="*/ 127000 h 3175000"/>
              <a:gd name="connsiteX2" fmla="*/ 381000 w 4373033"/>
              <a:gd name="connsiteY2" fmla="*/ 1651000 h 3175000"/>
              <a:gd name="connsiteX3" fmla="*/ 685800 w 4373033"/>
              <a:gd name="connsiteY3" fmla="*/ 2336800 h 3175000"/>
              <a:gd name="connsiteX4" fmla="*/ 1371600 w 4373033"/>
              <a:gd name="connsiteY4" fmla="*/ 2946400 h 3175000"/>
              <a:gd name="connsiteX5" fmla="*/ 2819400 w 4373033"/>
              <a:gd name="connsiteY5" fmla="*/ 2946400 h 3175000"/>
              <a:gd name="connsiteX6" fmla="*/ 4343400 w 4373033"/>
              <a:gd name="connsiteY6" fmla="*/ 1396998 h 3175000"/>
              <a:gd name="connsiteX0" fmla="*/ 0 w 4296833"/>
              <a:gd name="connsiteY0" fmla="*/ 0 h 3048000"/>
              <a:gd name="connsiteX1" fmla="*/ 304800 w 4296833"/>
              <a:gd name="connsiteY1" fmla="*/ 1524000 h 3048000"/>
              <a:gd name="connsiteX2" fmla="*/ 609600 w 4296833"/>
              <a:gd name="connsiteY2" fmla="*/ 2209800 h 3048000"/>
              <a:gd name="connsiteX3" fmla="*/ 1295400 w 4296833"/>
              <a:gd name="connsiteY3" fmla="*/ 2819400 h 3048000"/>
              <a:gd name="connsiteX4" fmla="*/ 2743200 w 4296833"/>
              <a:gd name="connsiteY4" fmla="*/ 2819400 h 3048000"/>
              <a:gd name="connsiteX5" fmla="*/ 4267200 w 4296833"/>
              <a:gd name="connsiteY5" fmla="*/ 1269998 h 3048000"/>
              <a:gd name="connsiteX0" fmla="*/ 0 w 4296833"/>
              <a:gd name="connsiteY0" fmla="*/ 0 h 3048000"/>
              <a:gd name="connsiteX1" fmla="*/ 152400 w 4296833"/>
              <a:gd name="connsiteY1" fmla="*/ 1295400 h 3048000"/>
              <a:gd name="connsiteX2" fmla="*/ 609600 w 4296833"/>
              <a:gd name="connsiteY2" fmla="*/ 2209800 h 3048000"/>
              <a:gd name="connsiteX3" fmla="*/ 1295400 w 4296833"/>
              <a:gd name="connsiteY3" fmla="*/ 2819400 h 3048000"/>
              <a:gd name="connsiteX4" fmla="*/ 2743200 w 4296833"/>
              <a:gd name="connsiteY4" fmla="*/ 2819400 h 3048000"/>
              <a:gd name="connsiteX5" fmla="*/ 4267200 w 4296833"/>
              <a:gd name="connsiteY5" fmla="*/ 1269998 h 3048000"/>
              <a:gd name="connsiteX0" fmla="*/ 0 w 4296833"/>
              <a:gd name="connsiteY0" fmla="*/ 0 h 3048000"/>
              <a:gd name="connsiteX1" fmla="*/ 152400 w 4296833"/>
              <a:gd name="connsiteY1" fmla="*/ 1295400 h 3048000"/>
              <a:gd name="connsiteX2" fmla="*/ 685800 w 4296833"/>
              <a:gd name="connsiteY2" fmla="*/ 2133600 h 3048000"/>
              <a:gd name="connsiteX3" fmla="*/ 1295400 w 4296833"/>
              <a:gd name="connsiteY3" fmla="*/ 2819400 h 3048000"/>
              <a:gd name="connsiteX4" fmla="*/ 2743200 w 4296833"/>
              <a:gd name="connsiteY4" fmla="*/ 2819400 h 3048000"/>
              <a:gd name="connsiteX5" fmla="*/ 4267200 w 4296833"/>
              <a:gd name="connsiteY5" fmla="*/ 1269998 h 3048000"/>
              <a:gd name="connsiteX0" fmla="*/ 0 w 4296833"/>
              <a:gd name="connsiteY0" fmla="*/ 0 h 2895600"/>
              <a:gd name="connsiteX1" fmla="*/ 152400 w 4296833"/>
              <a:gd name="connsiteY1" fmla="*/ 1295400 h 2895600"/>
              <a:gd name="connsiteX2" fmla="*/ 685800 w 4296833"/>
              <a:gd name="connsiteY2" fmla="*/ 2133600 h 2895600"/>
              <a:gd name="connsiteX3" fmla="*/ 1828800 w 4296833"/>
              <a:gd name="connsiteY3" fmla="*/ 2667000 h 2895600"/>
              <a:gd name="connsiteX4" fmla="*/ 2743200 w 4296833"/>
              <a:gd name="connsiteY4" fmla="*/ 2819400 h 2895600"/>
              <a:gd name="connsiteX5" fmla="*/ 4267200 w 4296833"/>
              <a:gd name="connsiteY5" fmla="*/ 1269998 h 2895600"/>
              <a:gd name="connsiteX0" fmla="*/ 0 w 4296833"/>
              <a:gd name="connsiteY0" fmla="*/ 0 h 3048000"/>
              <a:gd name="connsiteX1" fmla="*/ 152400 w 4296833"/>
              <a:gd name="connsiteY1" fmla="*/ 1295400 h 3048000"/>
              <a:gd name="connsiteX2" fmla="*/ 685800 w 4296833"/>
              <a:gd name="connsiteY2" fmla="*/ 2133600 h 3048000"/>
              <a:gd name="connsiteX3" fmla="*/ 1828800 w 4296833"/>
              <a:gd name="connsiteY3" fmla="*/ 2819400 h 3048000"/>
              <a:gd name="connsiteX4" fmla="*/ 2743200 w 4296833"/>
              <a:gd name="connsiteY4" fmla="*/ 2819400 h 3048000"/>
              <a:gd name="connsiteX5" fmla="*/ 4267200 w 4296833"/>
              <a:gd name="connsiteY5" fmla="*/ 1269998 h 3048000"/>
              <a:gd name="connsiteX0" fmla="*/ 25400 w 4322233"/>
              <a:gd name="connsiteY0" fmla="*/ 368300 h 3416300"/>
              <a:gd name="connsiteX1" fmla="*/ 25400 w 4322233"/>
              <a:gd name="connsiteY1" fmla="*/ 215900 h 3416300"/>
              <a:gd name="connsiteX2" fmla="*/ 177800 w 4322233"/>
              <a:gd name="connsiteY2" fmla="*/ 1663700 h 3416300"/>
              <a:gd name="connsiteX3" fmla="*/ 711200 w 4322233"/>
              <a:gd name="connsiteY3" fmla="*/ 2501900 h 3416300"/>
              <a:gd name="connsiteX4" fmla="*/ 1854200 w 4322233"/>
              <a:gd name="connsiteY4" fmla="*/ 3187700 h 3416300"/>
              <a:gd name="connsiteX5" fmla="*/ 2768600 w 4322233"/>
              <a:gd name="connsiteY5" fmla="*/ 3187700 h 3416300"/>
              <a:gd name="connsiteX6" fmla="*/ 4292600 w 4322233"/>
              <a:gd name="connsiteY6" fmla="*/ 1638298 h 3416300"/>
              <a:gd name="connsiteX0" fmla="*/ 0 w 4296833"/>
              <a:gd name="connsiteY0" fmla="*/ 0 h 3048000"/>
              <a:gd name="connsiteX1" fmla="*/ 152400 w 4296833"/>
              <a:gd name="connsiteY1" fmla="*/ 1295400 h 3048000"/>
              <a:gd name="connsiteX2" fmla="*/ 685800 w 4296833"/>
              <a:gd name="connsiteY2" fmla="*/ 2133600 h 3048000"/>
              <a:gd name="connsiteX3" fmla="*/ 1828800 w 4296833"/>
              <a:gd name="connsiteY3" fmla="*/ 2819400 h 3048000"/>
              <a:gd name="connsiteX4" fmla="*/ 2743200 w 4296833"/>
              <a:gd name="connsiteY4" fmla="*/ 2819400 h 3048000"/>
              <a:gd name="connsiteX5" fmla="*/ 4267200 w 4296833"/>
              <a:gd name="connsiteY5" fmla="*/ 1269998 h 3048000"/>
              <a:gd name="connsiteX0" fmla="*/ 0 w 4296833"/>
              <a:gd name="connsiteY0" fmla="*/ 0 h 3048000"/>
              <a:gd name="connsiteX1" fmla="*/ 304800 w 4296833"/>
              <a:gd name="connsiteY1" fmla="*/ 1295400 h 3048000"/>
              <a:gd name="connsiteX2" fmla="*/ 685800 w 4296833"/>
              <a:gd name="connsiteY2" fmla="*/ 2133600 h 3048000"/>
              <a:gd name="connsiteX3" fmla="*/ 1828800 w 4296833"/>
              <a:gd name="connsiteY3" fmla="*/ 2819400 h 3048000"/>
              <a:gd name="connsiteX4" fmla="*/ 2743200 w 4296833"/>
              <a:gd name="connsiteY4" fmla="*/ 2819400 h 3048000"/>
              <a:gd name="connsiteX5" fmla="*/ 4267200 w 4296833"/>
              <a:gd name="connsiteY5" fmla="*/ 1269998 h 3048000"/>
              <a:gd name="connsiteX0" fmla="*/ 0 w 4296833"/>
              <a:gd name="connsiteY0" fmla="*/ 0 h 3048000"/>
              <a:gd name="connsiteX1" fmla="*/ 304800 w 4296833"/>
              <a:gd name="connsiteY1" fmla="*/ 1295400 h 3048000"/>
              <a:gd name="connsiteX2" fmla="*/ 1143000 w 4296833"/>
              <a:gd name="connsiteY2" fmla="*/ 2133600 h 3048000"/>
              <a:gd name="connsiteX3" fmla="*/ 1828800 w 4296833"/>
              <a:gd name="connsiteY3" fmla="*/ 2819400 h 3048000"/>
              <a:gd name="connsiteX4" fmla="*/ 2743200 w 4296833"/>
              <a:gd name="connsiteY4" fmla="*/ 2819400 h 3048000"/>
              <a:gd name="connsiteX5" fmla="*/ 4267200 w 4296833"/>
              <a:gd name="connsiteY5" fmla="*/ 1269998 h 3048000"/>
              <a:gd name="connsiteX0" fmla="*/ 0 w 4296833"/>
              <a:gd name="connsiteY0" fmla="*/ 0 h 3048000"/>
              <a:gd name="connsiteX1" fmla="*/ 132008 w 4296833"/>
              <a:gd name="connsiteY1" fmla="*/ 795270 h 3048000"/>
              <a:gd name="connsiteX2" fmla="*/ 304800 w 4296833"/>
              <a:gd name="connsiteY2" fmla="*/ 1295400 h 3048000"/>
              <a:gd name="connsiteX3" fmla="*/ 1143000 w 4296833"/>
              <a:gd name="connsiteY3" fmla="*/ 2133600 h 3048000"/>
              <a:gd name="connsiteX4" fmla="*/ 1828800 w 4296833"/>
              <a:gd name="connsiteY4" fmla="*/ 2819400 h 3048000"/>
              <a:gd name="connsiteX5" fmla="*/ 2743200 w 4296833"/>
              <a:gd name="connsiteY5" fmla="*/ 2819400 h 3048000"/>
              <a:gd name="connsiteX6" fmla="*/ 4267200 w 4296833"/>
              <a:gd name="connsiteY6" fmla="*/ 1269998 h 3048000"/>
              <a:gd name="connsiteX0" fmla="*/ 21167 w 4318000"/>
              <a:gd name="connsiteY0" fmla="*/ 0 h 3048000"/>
              <a:gd name="connsiteX1" fmla="*/ 50800 w 4318000"/>
              <a:gd name="connsiteY1" fmla="*/ 838200 h 3048000"/>
              <a:gd name="connsiteX2" fmla="*/ 325967 w 4318000"/>
              <a:gd name="connsiteY2" fmla="*/ 1295400 h 3048000"/>
              <a:gd name="connsiteX3" fmla="*/ 1164167 w 4318000"/>
              <a:gd name="connsiteY3" fmla="*/ 2133600 h 3048000"/>
              <a:gd name="connsiteX4" fmla="*/ 1849967 w 4318000"/>
              <a:gd name="connsiteY4" fmla="*/ 2819400 h 3048000"/>
              <a:gd name="connsiteX5" fmla="*/ 2764367 w 4318000"/>
              <a:gd name="connsiteY5" fmla="*/ 2819400 h 3048000"/>
              <a:gd name="connsiteX6" fmla="*/ 4288367 w 4318000"/>
              <a:gd name="connsiteY6" fmla="*/ 1269998 h 3048000"/>
              <a:gd name="connsiteX0" fmla="*/ 0 w 4419600"/>
              <a:gd name="connsiteY0" fmla="*/ 0 h 3048000"/>
              <a:gd name="connsiteX1" fmla="*/ 152400 w 4419600"/>
              <a:gd name="connsiteY1" fmla="*/ 838200 h 3048000"/>
              <a:gd name="connsiteX2" fmla="*/ 427567 w 4419600"/>
              <a:gd name="connsiteY2" fmla="*/ 1295400 h 3048000"/>
              <a:gd name="connsiteX3" fmla="*/ 1265767 w 4419600"/>
              <a:gd name="connsiteY3" fmla="*/ 2133600 h 3048000"/>
              <a:gd name="connsiteX4" fmla="*/ 1951567 w 4419600"/>
              <a:gd name="connsiteY4" fmla="*/ 2819400 h 3048000"/>
              <a:gd name="connsiteX5" fmla="*/ 2865967 w 4419600"/>
              <a:gd name="connsiteY5" fmla="*/ 2819400 h 3048000"/>
              <a:gd name="connsiteX6" fmla="*/ 4389967 w 4419600"/>
              <a:gd name="connsiteY6" fmla="*/ 1269998 h 3048000"/>
              <a:gd name="connsiteX0" fmla="*/ 0 w 4419600"/>
              <a:gd name="connsiteY0" fmla="*/ 0 h 3048000"/>
              <a:gd name="connsiteX1" fmla="*/ 152400 w 4419600"/>
              <a:gd name="connsiteY1" fmla="*/ 838200 h 3048000"/>
              <a:gd name="connsiteX2" fmla="*/ 533400 w 4419600"/>
              <a:gd name="connsiteY2" fmla="*/ 1447800 h 3048000"/>
              <a:gd name="connsiteX3" fmla="*/ 1265767 w 4419600"/>
              <a:gd name="connsiteY3" fmla="*/ 2133600 h 3048000"/>
              <a:gd name="connsiteX4" fmla="*/ 1951567 w 4419600"/>
              <a:gd name="connsiteY4" fmla="*/ 2819400 h 3048000"/>
              <a:gd name="connsiteX5" fmla="*/ 2865967 w 4419600"/>
              <a:gd name="connsiteY5" fmla="*/ 2819400 h 3048000"/>
              <a:gd name="connsiteX6" fmla="*/ 4389967 w 4419600"/>
              <a:gd name="connsiteY6" fmla="*/ 1269998 h 3048000"/>
              <a:gd name="connsiteX0" fmla="*/ 0 w 4419600"/>
              <a:gd name="connsiteY0" fmla="*/ 0 h 3048000"/>
              <a:gd name="connsiteX1" fmla="*/ 152400 w 4419600"/>
              <a:gd name="connsiteY1" fmla="*/ 838200 h 3048000"/>
              <a:gd name="connsiteX2" fmla="*/ 533400 w 4419600"/>
              <a:gd name="connsiteY2" fmla="*/ 1447800 h 3048000"/>
              <a:gd name="connsiteX3" fmla="*/ 1143000 w 4419600"/>
              <a:gd name="connsiteY3" fmla="*/ 2286000 h 3048000"/>
              <a:gd name="connsiteX4" fmla="*/ 1951567 w 4419600"/>
              <a:gd name="connsiteY4" fmla="*/ 2819400 h 3048000"/>
              <a:gd name="connsiteX5" fmla="*/ 2865967 w 4419600"/>
              <a:gd name="connsiteY5" fmla="*/ 2819400 h 3048000"/>
              <a:gd name="connsiteX6" fmla="*/ 4389967 w 4419600"/>
              <a:gd name="connsiteY6" fmla="*/ 1269998 h 3048000"/>
              <a:gd name="connsiteX0" fmla="*/ 0 w 4419600"/>
              <a:gd name="connsiteY0" fmla="*/ 0 h 3048000"/>
              <a:gd name="connsiteX1" fmla="*/ 152400 w 4419600"/>
              <a:gd name="connsiteY1" fmla="*/ 838200 h 3048000"/>
              <a:gd name="connsiteX2" fmla="*/ 533400 w 4419600"/>
              <a:gd name="connsiteY2" fmla="*/ 1447800 h 3048000"/>
              <a:gd name="connsiteX3" fmla="*/ 914400 w 4419600"/>
              <a:gd name="connsiteY3" fmla="*/ 2133600 h 3048000"/>
              <a:gd name="connsiteX4" fmla="*/ 1951567 w 4419600"/>
              <a:gd name="connsiteY4" fmla="*/ 2819400 h 3048000"/>
              <a:gd name="connsiteX5" fmla="*/ 2865967 w 4419600"/>
              <a:gd name="connsiteY5" fmla="*/ 2819400 h 3048000"/>
              <a:gd name="connsiteX6" fmla="*/ 4389967 w 4419600"/>
              <a:gd name="connsiteY6" fmla="*/ 1269998 h 3048000"/>
              <a:gd name="connsiteX0" fmla="*/ 0 w 4419600"/>
              <a:gd name="connsiteY0" fmla="*/ 0 h 3048000"/>
              <a:gd name="connsiteX1" fmla="*/ 152400 w 4419600"/>
              <a:gd name="connsiteY1" fmla="*/ 838200 h 3048000"/>
              <a:gd name="connsiteX2" fmla="*/ 457200 w 4419600"/>
              <a:gd name="connsiteY2" fmla="*/ 1524000 h 3048000"/>
              <a:gd name="connsiteX3" fmla="*/ 914400 w 4419600"/>
              <a:gd name="connsiteY3" fmla="*/ 2133600 h 3048000"/>
              <a:gd name="connsiteX4" fmla="*/ 1951567 w 4419600"/>
              <a:gd name="connsiteY4" fmla="*/ 2819400 h 3048000"/>
              <a:gd name="connsiteX5" fmla="*/ 2865967 w 4419600"/>
              <a:gd name="connsiteY5" fmla="*/ 2819400 h 3048000"/>
              <a:gd name="connsiteX6" fmla="*/ 4389967 w 4419600"/>
              <a:gd name="connsiteY6" fmla="*/ 1269998 h 3048000"/>
              <a:gd name="connsiteX0" fmla="*/ 0 w 4419600"/>
              <a:gd name="connsiteY0" fmla="*/ 0 h 3124200"/>
              <a:gd name="connsiteX1" fmla="*/ 152400 w 4419600"/>
              <a:gd name="connsiteY1" fmla="*/ 838200 h 3124200"/>
              <a:gd name="connsiteX2" fmla="*/ 457200 w 4419600"/>
              <a:gd name="connsiteY2" fmla="*/ 1524000 h 3124200"/>
              <a:gd name="connsiteX3" fmla="*/ 914400 w 4419600"/>
              <a:gd name="connsiteY3" fmla="*/ 2133600 h 3124200"/>
              <a:gd name="connsiteX4" fmla="*/ 1752600 w 4419600"/>
              <a:gd name="connsiteY4" fmla="*/ 2895600 h 3124200"/>
              <a:gd name="connsiteX5" fmla="*/ 2865967 w 4419600"/>
              <a:gd name="connsiteY5" fmla="*/ 2819400 h 3124200"/>
              <a:gd name="connsiteX6" fmla="*/ 4389967 w 4419600"/>
              <a:gd name="connsiteY6" fmla="*/ 1269998 h 3124200"/>
              <a:gd name="connsiteX0" fmla="*/ 0 w 4419600"/>
              <a:gd name="connsiteY0" fmla="*/ 0 h 2895600"/>
              <a:gd name="connsiteX1" fmla="*/ 152400 w 4419600"/>
              <a:gd name="connsiteY1" fmla="*/ 838200 h 2895600"/>
              <a:gd name="connsiteX2" fmla="*/ 457200 w 4419600"/>
              <a:gd name="connsiteY2" fmla="*/ 1524000 h 2895600"/>
              <a:gd name="connsiteX3" fmla="*/ 914400 w 4419600"/>
              <a:gd name="connsiteY3" fmla="*/ 2133600 h 2895600"/>
              <a:gd name="connsiteX4" fmla="*/ 1295400 w 4419600"/>
              <a:gd name="connsiteY4" fmla="*/ 2667000 h 2895600"/>
              <a:gd name="connsiteX5" fmla="*/ 2865967 w 4419600"/>
              <a:gd name="connsiteY5" fmla="*/ 2819400 h 2895600"/>
              <a:gd name="connsiteX6" fmla="*/ 4389967 w 4419600"/>
              <a:gd name="connsiteY6" fmla="*/ 1269998 h 2895600"/>
              <a:gd name="connsiteX0" fmla="*/ 0 w 4419600"/>
              <a:gd name="connsiteY0" fmla="*/ 0 h 2895600"/>
              <a:gd name="connsiteX1" fmla="*/ 152400 w 4419600"/>
              <a:gd name="connsiteY1" fmla="*/ 838200 h 2895600"/>
              <a:gd name="connsiteX2" fmla="*/ 457200 w 4419600"/>
              <a:gd name="connsiteY2" fmla="*/ 1524000 h 2895600"/>
              <a:gd name="connsiteX3" fmla="*/ 762000 w 4419600"/>
              <a:gd name="connsiteY3" fmla="*/ 2209800 h 2895600"/>
              <a:gd name="connsiteX4" fmla="*/ 1295400 w 4419600"/>
              <a:gd name="connsiteY4" fmla="*/ 2667000 h 2895600"/>
              <a:gd name="connsiteX5" fmla="*/ 2865967 w 4419600"/>
              <a:gd name="connsiteY5" fmla="*/ 2819400 h 2895600"/>
              <a:gd name="connsiteX6" fmla="*/ 4389967 w 4419600"/>
              <a:gd name="connsiteY6" fmla="*/ 1269998 h 2895600"/>
              <a:gd name="connsiteX0" fmla="*/ 0 w 4419600"/>
              <a:gd name="connsiteY0" fmla="*/ 0 h 2895600"/>
              <a:gd name="connsiteX1" fmla="*/ 152400 w 4419600"/>
              <a:gd name="connsiteY1" fmla="*/ 838200 h 2895600"/>
              <a:gd name="connsiteX2" fmla="*/ 381000 w 4419600"/>
              <a:gd name="connsiteY2" fmla="*/ 1676400 h 2895600"/>
              <a:gd name="connsiteX3" fmla="*/ 762000 w 4419600"/>
              <a:gd name="connsiteY3" fmla="*/ 2209800 h 2895600"/>
              <a:gd name="connsiteX4" fmla="*/ 1295400 w 4419600"/>
              <a:gd name="connsiteY4" fmla="*/ 2667000 h 2895600"/>
              <a:gd name="connsiteX5" fmla="*/ 2865967 w 4419600"/>
              <a:gd name="connsiteY5" fmla="*/ 2819400 h 2895600"/>
              <a:gd name="connsiteX6" fmla="*/ 4389967 w 4419600"/>
              <a:gd name="connsiteY6" fmla="*/ 1269998 h 2895600"/>
              <a:gd name="connsiteX0" fmla="*/ 0 w 4419600"/>
              <a:gd name="connsiteY0" fmla="*/ 0 h 2895600"/>
              <a:gd name="connsiteX1" fmla="*/ 152400 w 4419600"/>
              <a:gd name="connsiteY1" fmla="*/ 838200 h 2895600"/>
              <a:gd name="connsiteX2" fmla="*/ 381000 w 4419600"/>
              <a:gd name="connsiteY2" fmla="*/ 1676400 h 2895600"/>
              <a:gd name="connsiteX3" fmla="*/ 762000 w 4419600"/>
              <a:gd name="connsiteY3" fmla="*/ 2209800 h 2895600"/>
              <a:gd name="connsiteX4" fmla="*/ 1828800 w 4419600"/>
              <a:gd name="connsiteY4" fmla="*/ 2667000 h 2895600"/>
              <a:gd name="connsiteX5" fmla="*/ 2865967 w 4419600"/>
              <a:gd name="connsiteY5" fmla="*/ 2819400 h 2895600"/>
              <a:gd name="connsiteX6" fmla="*/ 4389967 w 4419600"/>
              <a:gd name="connsiteY6" fmla="*/ 1269998 h 2895600"/>
              <a:gd name="connsiteX0" fmla="*/ 0 w 4419600"/>
              <a:gd name="connsiteY0" fmla="*/ 0 h 2971800"/>
              <a:gd name="connsiteX1" fmla="*/ 152400 w 4419600"/>
              <a:gd name="connsiteY1" fmla="*/ 838200 h 2971800"/>
              <a:gd name="connsiteX2" fmla="*/ 381000 w 4419600"/>
              <a:gd name="connsiteY2" fmla="*/ 1676400 h 2971800"/>
              <a:gd name="connsiteX3" fmla="*/ 762000 w 4419600"/>
              <a:gd name="connsiteY3" fmla="*/ 2209800 h 2971800"/>
              <a:gd name="connsiteX4" fmla="*/ 1447800 w 4419600"/>
              <a:gd name="connsiteY4" fmla="*/ 2743200 h 2971800"/>
              <a:gd name="connsiteX5" fmla="*/ 2865967 w 4419600"/>
              <a:gd name="connsiteY5" fmla="*/ 2819400 h 2971800"/>
              <a:gd name="connsiteX6" fmla="*/ 4389967 w 4419600"/>
              <a:gd name="connsiteY6" fmla="*/ 1269998 h 2971800"/>
              <a:gd name="connsiteX0" fmla="*/ 0 w 4419600"/>
              <a:gd name="connsiteY0" fmla="*/ 0 h 2971800"/>
              <a:gd name="connsiteX1" fmla="*/ 152400 w 4419600"/>
              <a:gd name="connsiteY1" fmla="*/ 838200 h 2971800"/>
              <a:gd name="connsiteX2" fmla="*/ 457200 w 4419600"/>
              <a:gd name="connsiteY2" fmla="*/ 1676400 h 2971800"/>
              <a:gd name="connsiteX3" fmla="*/ 762000 w 4419600"/>
              <a:gd name="connsiteY3" fmla="*/ 2209800 h 2971800"/>
              <a:gd name="connsiteX4" fmla="*/ 1447800 w 4419600"/>
              <a:gd name="connsiteY4" fmla="*/ 2743200 h 2971800"/>
              <a:gd name="connsiteX5" fmla="*/ 2865967 w 4419600"/>
              <a:gd name="connsiteY5" fmla="*/ 2819400 h 2971800"/>
              <a:gd name="connsiteX6" fmla="*/ 4389967 w 4419600"/>
              <a:gd name="connsiteY6" fmla="*/ 1269998 h 2971800"/>
              <a:gd name="connsiteX0" fmla="*/ 0 w 4419600"/>
              <a:gd name="connsiteY0" fmla="*/ 0 h 2971800"/>
              <a:gd name="connsiteX1" fmla="*/ 152400 w 4419600"/>
              <a:gd name="connsiteY1" fmla="*/ 838200 h 2971800"/>
              <a:gd name="connsiteX2" fmla="*/ 457200 w 4419600"/>
              <a:gd name="connsiteY2" fmla="*/ 1676400 h 2971800"/>
              <a:gd name="connsiteX3" fmla="*/ 914400 w 4419600"/>
              <a:gd name="connsiteY3" fmla="*/ 2209800 h 2971800"/>
              <a:gd name="connsiteX4" fmla="*/ 1447800 w 4419600"/>
              <a:gd name="connsiteY4" fmla="*/ 2743200 h 2971800"/>
              <a:gd name="connsiteX5" fmla="*/ 2865967 w 4419600"/>
              <a:gd name="connsiteY5" fmla="*/ 2819400 h 2971800"/>
              <a:gd name="connsiteX6" fmla="*/ 4389967 w 4419600"/>
              <a:gd name="connsiteY6" fmla="*/ 1269998 h 2971800"/>
              <a:gd name="connsiteX0" fmla="*/ 0 w 4419600"/>
              <a:gd name="connsiteY0" fmla="*/ 0 h 2895600"/>
              <a:gd name="connsiteX1" fmla="*/ 152400 w 4419600"/>
              <a:gd name="connsiteY1" fmla="*/ 838200 h 2895600"/>
              <a:gd name="connsiteX2" fmla="*/ 457200 w 4419600"/>
              <a:gd name="connsiteY2" fmla="*/ 1676400 h 2895600"/>
              <a:gd name="connsiteX3" fmla="*/ 914400 w 4419600"/>
              <a:gd name="connsiteY3" fmla="*/ 2209800 h 2895600"/>
              <a:gd name="connsiteX4" fmla="*/ 1828800 w 4419600"/>
              <a:gd name="connsiteY4" fmla="*/ 2667000 h 2895600"/>
              <a:gd name="connsiteX5" fmla="*/ 2865967 w 4419600"/>
              <a:gd name="connsiteY5" fmla="*/ 2819400 h 2895600"/>
              <a:gd name="connsiteX6" fmla="*/ 4389967 w 4419600"/>
              <a:gd name="connsiteY6" fmla="*/ 1269998 h 2895600"/>
              <a:gd name="connsiteX0" fmla="*/ 0 w 4419600"/>
              <a:gd name="connsiteY0" fmla="*/ 0 h 2971800"/>
              <a:gd name="connsiteX1" fmla="*/ 152400 w 4419600"/>
              <a:gd name="connsiteY1" fmla="*/ 838200 h 2971800"/>
              <a:gd name="connsiteX2" fmla="*/ 457200 w 4419600"/>
              <a:gd name="connsiteY2" fmla="*/ 1676400 h 2971800"/>
              <a:gd name="connsiteX3" fmla="*/ 914400 w 4419600"/>
              <a:gd name="connsiteY3" fmla="*/ 2209800 h 2971800"/>
              <a:gd name="connsiteX4" fmla="*/ 1828800 w 4419600"/>
              <a:gd name="connsiteY4" fmla="*/ 2743200 h 2971800"/>
              <a:gd name="connsiteX5" fmla="*/ 2865967 w 4419600"/>
              <a:gd name="connsiteY5" fmla="*/ 2819400 h 2971800"/>
              <a:gd name="connsiteX6" fmla="*/ 4389967 w 4419600"/>
              <a:gd name="connsiteY6" fmla="*/ 1269998 h 2971800"/>
              <a:gd name="connsiteX0" fmla="*/ 0 w 4419600"/>
              <a:gd name="connsiteY0" fmla="*/ 0 h 2976034"/>
              <a:gd name="connsiteX1" fmla="*/ 152400 w 4419600"/>
              <a:gd name="connsiteY1" fmla="*/ 838200 h 2976034"/>
              <a:gd name="connsiteX2" fmla="*/ 457200 w 4419600"/>
              <a:gd name="connsiteY2" fmla="*/ 1676400 h 2976034"/>
              <a:gd name="connsiteX3" fmla="*/ 914400 w 4419600"/>
              <a:gd name="connsiteY3" fmla="*/ 2209800 h 2976034"/>
              <a:gd name="connsiteX4" fmla="*/ 2865967 w 4419600"/>
              <a:gd name="connsiteY4" fmla="*/ 2819400 h 2976034"/>
              <a:gd name="connsiteX5" fmla="*/ 4389967 w 4419600"/>
              <a:gd name="connsiteY5" fmla="*/ 1269998 h 2976034"/>
              <a:gd name="connsiteX0" fmla="*/ 0 w 4419600"/>
              <a:gd name="connsiteY0" fmla="*/ 0 h 2899834"/>
              <a:gd name="connsiteX1" fmla="*/ 152400 w 4419600"/>
              <a:gd name="connsiteY1" fmla="*/ 838200 h 2899834"/>
              <a:gd name="connsiteX2" fmla="*/ 457200 w 4419600"/>
              <a:gd name="connsiteY2" fmla="*/ 1676400 h 2899834"/>
              <a:gd name="connsiteX3" fmla="*/ 914400 w 4419600"/>
              <a:gd name="connsiteY3" fmla="*/ 2209800 h 2899834"/>
              <a:gd name="connsiteX4" fmla="*/ 2133600 w 4419600"/>
              <a:gd name="connsiteY4" fmla="*/ 2743200 h 2899834"/>
              <a:gd name="connsiteX5" fmla="*/ 4389967 w 4419600"/>
              <a:gd name="connsiteY5" fmla="*/ 1269998 h 2899834"/>
              <a:gd name="connsiteX0" fmla="*/ 0 w 4419600"/>
              <a:gd name="connsiteY0" fmla="*/ 0 h 2899834"/>
              <a:gd name="connsiteX1" fmla="*/ 152400 w 4419600"/>
              <a:gd name="connsiteY1" fmla="*/ 838200 h 2899834"/>
              <a:gd name="connsiteX2" fmla="*/ 457200 w 4419600"/>
              <a:gd name="connsiteY2" fmla="*/ 1676400 h 2899834"/>
              <a:gd name="connsiteX3" fmla="*/ 838200 w 4419600"/>
              <a:gd name="connsiteY3" fmla="*/ 2362200 h 2899834"/>
              <a:gd name="connsiteX4" fmla="*/ 2133600 w 4419600"/>
              <a:gd name="connsiteY4" fmla="*/ 2743200 h 2899834"/>
              <a:gd name="connsiteX5" fmla="*/ 4389967 w 4419600"/>
              <a:gd name="connsiteY5" fmla="*/ 1269998 h 2899834"/>
              <a:gd name="connsiteX0" fmla="*/ 0 w 4419600"/>
              <a:gd name="connsiteY0" fmla="*/ 0 h 2899834"/>
              <a:gd name="connsiteX1" fmla="*/ 152400 w 4419600"/>
              <a:gd name="connsiteY1" fmla="*/ 838200 h 2899834"/>
              <a:gd name="connsiteX2" fmla="*/ 381000 w 4419600"/>
              <a:gd name="connsiteY2" fmla="*/ 1752600 h 2899834"/>
              <a:gd name="connsiteX3" fmla="*/ 838200 w 4419600"/>
              <a:gd name="connsiteY3" fmla="*/ 2362200 h 2899834"/>
              <a:gd name="connsiteX4" fmla="*/ 2133600 w 4419600"/>
              <a:gd name="connsiteY4" fmla="*/ 2743200 h 2899834"/>
              <a:gd name="connsiteX5" fmla="*/ 4389967 w 4419600"/>
              <a:gd name="connsiteY5" fmla="*/ 1269998 h 2899834"/>
              <a:gd name="connsiteX0" fmla="*/ 0 w 4296833"/>
              <a:gd name="connsiteY0" fmla="*/ 0 h 3124200"/>
              <a:gd name="connsiteX1" fmla="*/ 152400 w 4296833"/>
              <a:gd name="connsiteY1" fmla="*/ 838200 h 3124200"/>
              <a:gd name="connsiteX2" fmla="*/ 381000 w 4296833"/>
              <a:gd name="connsiteY2" fmla="*/ 1752600 h 3124200"/>
              <a:gd name="connsiteX3" fmla="*/ 838200 w 4296833"/>
              <a:gd name="connsiteY3" fmla="*/ 2362200 h 3124200"/>
              <a:gd name="connsiteX4" fmla="*/ 2133600 w 4296833"/>
              <a:gd name="connsiteY4" fmla="*/ 2743200 h 3124200"/>
              <a:gd name="connsiteX5" fmla="*/ 4267200 w 4296833"/>
              <a:gd name="connsiteY5" fmla="*/ 3124200 h 3124200"/>
              <a:gd name="connsiteX0" fmla="*/ 0 w 4296833"/>
              <a:gd name="connsiteY0" fmla="*/ 0 h 3128434"/>
              <a:gd name="connsiteX1" fmla="*/ 152400 w 4296833"/>
              <a:gd name="connsiteY1" fmla="*/ 838200 h 3128434"/>
              <a:gd name="connsiteX2" fmla="*/ 381000 w 4296833"/>
              <a:gd name="connsiteY2" fmla="*/ 1752600 h 3128434"/>
              <a:gd name="connsiteX3" fmla="*/ 838200 w 4296833"/>
              <a:gd name="connsiteY3" fmla="*/ 2362200 h 3128434"/>
              <a:gd name="connsiteX4" fmla="*/ 2057401 w 4296833"/>
              <a:gd name="connsiteY4" fmla="*/ 2971800 h 3128434"/>
              <a:gd name="connsiteX5" fmla="*/ 4267200 w 4296833"/>
              <a:gd name="connsiteY5" fmla="*/ 3124200 h 3128434"/>
              <a:gd name="connsiteX0" fmla="*/ 0 w 4296833"/>
              <a:gd name="connsiteY0" fmla="*/ 0 h 3128434"/>
              <a:gd name="connsiteX1" fmla="*/ 152400 w 4296833"/>
              <a:gd name="connsiteY1" fmla="*/ 838200 h 3128434"/>
              <a:gd name="connsiteX2" fmla="*/ 381000 w 4296833"/>
              <a:gd name="connsiteY2" fmla="*/ 1752600 h 3128434"/>
              <a:gd name="connsiteX3" fmla="*/ 838200 w 4296833"/>
              <a:gd name="connsiteY3" fmla="*/ 2514600 h 3128434"/>
              <a:gd name="connsiteX4" fmla="*/ 2057401 w 4296833"/>
              <a:gd name="connsiteY4" fmla="*/ 2971800 h 3128434"/>
              <a:gd name="connsiteX5" fmla="*/ 4267200 w 4296833"/>
              <a:gd name="connsiteY5" fmla="*/ 3124200 h 3128434"/>
              <a:gd name="connsiteX0" fmla="*/ 0 w 4296833"/>
              <a:gd name="connsiteY0" fmla="*/ 0 h 3204634"/>
              <a:gd name="connsiteX1" fmla="*/ 152400 w 4296833"/>
              <a:gd name="connsiteY1" fmla="*/ 838200 h 3204634"/>
              <a:gd name="connsiteX2" fmla="*/ 381000 w 4296833"/>
              <a:gd name="connsiteY2" fmla="*/ 1752600 h 3204634"/>
              <a:gd name="connsiteX3" fmla="*/ 838200 w 4296833"/>
              <a:gd name="connsiteY3" fmla="*/ 2514600 h 3204634"/>
              <a:gd name="connsiteX4" fmla="*/ 1905000 w 4296833"/>
              <a:gd name="connsiteY4" fmla="*/ 3048000 h 3204634"/>
              <a:gd name="connsiteX5" fmla="*/ 4267200 w 4296833"/>
              <a:gd name="connsiteY5" fmla="*/ 3124200 h 3204634"/>
              <a:gd name="connsiteX0" fmla="*/ 0 w 3687233"/>
              <a:gd name="connsiteY0" fmla="*/ 0 h 3429000"/>
              <a:gd name="connsiteX1" fmla="*/ 152400 w 3687233"/>
              <a:gd name="connsiteY1" fmla="*/ 838200 h 3429000"/>
              <a:gd name="connsiteX2" fmla="*/ 381000 w 3687233"/>
              <a:gd name="connsiteY2" fmla="*/ 1752600 h 3429000"/>
              <a:gd name="connsiteX3" fmla="*/ 838200 w 3687233"/>
              <a:gd name="connsiteY3" fmla="*/ 2514600 h 3429000"/>
              <a:gd name="connsiteX4" fmla="*/ 1905000 w 3687233"/>
              <a:gd name="connsiteY4" fmla="*/ 3048000 h 3429000"/>
              <a:gd name="connsiteX5" fmla="*/ 3657600 w 3687233"/>
              <a:gd name="connsiteY5" fmla="*/ 3429000 h 3429000"/>
              <a:gd name="connsiteX0" fmla="*/ 0 w 3687233"/>
              <a:gd name="connsiteY0" fmla="*/ 0 h 3429000"/>
              <a:gd name="connsiteX1" fmla="*/ 152400 w 3687233"/>
              <a:gd name="connsiteY1" fmla="*/ 838200 h 3429000"/>
              <a:gd name="connsiteX2" fmla="*/ 381000 w 3687233"/>
              <a:gd name="connsiteY2" fmla="*/ 1752600 h 3429000"/>
              <a:gd name="connsiteX3" fmla="*/ 838200 w 3687233"/>
              <a:gd name="connsiteY3" fmla="*/ 2514600 h 3429000"/>
              <a:gd name="connsiteX4" fmla="*/ 1905000 w 3687233"/>
              <a:gd name="connsiteY4" fmla="*/ 3200400 h 3429000"/>
              <a:gd name="connsiteX5" fmla="*/ 3657600 w 3687233"/>
              <a:gd name="connsiteY5" fmla="*/ 3429000 h 3429000"/>
              <a:gd name="connsiteX0" fmla="*/ 0 w 3687233"/>
              <a:gd name="connsiteY0" fmla="*/ 0 h 3429000"/>
              <a:gd name="connsiteX1" fmla="*/ 152400 w 3687233"/>
              <a:gd name="connsiteY1" fmla="*/ 838200 h 3429000"/>
              <a:gd name="connsiteX2" fmla="*/ 381000 w 3687233"/>
              <a:gd name="connsiteY2" fmla="*/ 1752600 h 3429000"/>
              <a:gd name="connsiteX3" fmla="*/ 838200 w 3687233"/>
              <a:gd name="connsiteY3" fmla="*/ 2514600 h 3429000"/>
              <a:gd name="connsiteX4" fmla="*/ 1174124 w 3687233"/>
              <a:gd name="connsiteY4" fmla="*/ 2954628 h 3429000"/>
              <a:gd name="connsiteX5" fmla="*/ 1905000 w 3687233"/>
              <a:gd name="connsiteY5" fmla="*/ 3200400 h 3429000"/>
              <a:gd name="connsiteX6" fmla="*/ 3657600 w 3687233"/>
              <a:gd name="connsiteY6" fmla="*/ 3429000 h 3429000"/>
              <a:gd name="connsiteX0" fmla="*/ 0 w 3687233"/>
              <a:gd name="connsiteY0" fmla="*/ 0 h 3429000"/>
              <a:gd name="connsiteX1" fmla="*/ 152400 w 3687233"/>
              <a:gd name="connsiteY1" fmla="*/ 838200 h 3429000"/>
              <a:gd name="connsiteX2" fmla="*/ 381000 w 3687233"/>
              <a:gd name="connsiteY2" fmla="*/ 1752600 h 3429000"/>
              <a:gd name="connsiteX3" fmla="*/ 838200 w 3687233"/>
              <a:gd name="connsiteY3" fmla="*/ 2514600 h 3429000"/>
              <a:gd name="connsiteX4" fmla="*/ 1143000 w 3687233"/>
              <a:gd name="connsiteY4" fmla="*/ 2971800 h 3429000"/>
              <a:gd name="connsiteX5" fmla="*/ 1905000 w 3687233"/>
              <a:gd name="connsiteY5" fmla="*/ 3200400 h 3429000"/>
              <a:gd name="connsiteX6" fmla="*/ 3657600 w 3687233"/>
              <a:gd name="connsiteY6" fmla="*/ 3429000 h 3429000"/>
              <a:gd name="connsiteX0" fmla="*/ 0 w 3687233"/>
              <a:gd name="connsiteY0" fmla="*/ 0 h 3429000"/>
              <a:gd name="connsiteX1" fmla="*/ 152400 w 3687233"/>
              <a:gd name="connsiteY1" fmla="*/ 838200 h 3429000"/>
              <a:gd name="connsiteX2" fmla="*/ 381000 w 3687233"/>
              <a:gd name="connsiteY2" fmla="*/ 1752600 h 3429000"/>
              <a:gd name="connsiteX3" fmla="*/ 762000 w 3687233"/>
              <a:gd name="connsiteY3" fmla="*/ 2590800 h 3429000"/>
              <a:gd name="connsiteX4" fmla="*/ 1143000 w 3687233"/>
              <a:gd name="connsiteY4" fmla="*/ 2971800 h 3429000"/>
              <a:gd name="connsiteX5" fmla="*/ 1905000 w 3687233"/>
              <a:gd name="connsiteY5" fmla="*/ 3200400 h 3429000"/>
              <a:gd name="connsiteX6" fmla="*/ 3657600 w 3687233"/>
              <a:gd name="connsiteY6" fmla="*/ 3429000 h 3429000"/>
              <a:gd name="connsiteX0" fmla="*/ 0 w 3687233"/>
              <a:gd name="connsiteY0" fmla="*/ 0 h 3429000"/>
              <a:gd name="connsiteX1" fmla="*/ 152400 w 3687233"/>
              <a:gd name="connsiteY1" fmla="*/ 838200 h 3429000"/>
              <a:gd name="connsiteX2" fmla="*/ 381000 w 3687233"/>
              <a:gd name="connsiteY2" fmla="*/ 1752600 h 3429000"/>
              <a:gd name="connsiteX3" fmla="*/ 762000 w 3687233"/>
              <a:gd name="connsiteY3" fmla="*/ 2590800 h 3429000"/>
              <a:gd name="connsiteX4" fmla="*/ 1143000 w 3687233"/>
              <a:gd name="connsiteY4" fmla="*/ 2971800 h 3429000"/>
              <a:gd name="connsiteX5" fmla="*/ 1905000 w 3687233"/>
              <a:gd name="connsiteY5" fmla="*/ 3276600 h 3429000"/>
              <a:gd name="connsiteX6" fmla="*/ 3657600 w 3687233"/>
              <a:gd name="connsiteY6" fmla="*/ 3429000 h 3429000"/>
              <a:gd name="connsiteX0" fmla="*/ 0 w 3687233"/>
              <a:gd name="connsiteY0" fmla="*/ 0 h 3429000"/>
              <a:gd name="connsiteX1" fmla="*/ 152400 w 3687233"/>
              <a:gd name="connsiteY1" fmla="*/ 838200 h 3429000"/>
              <a:gd name="connsiteX2" fmla="*/ 381000 w 3687233"/>
              <a:gd name="connsiteY2" fmla="*/ 1752600 h 3429000"/>
              <a:gd name="connsiteX3" fmla="*/ 762000 w 3687233"/>
              <a:gd name="connsiteY3" fmla="*/ 2590800 h 3429000"/>
              <a:gd name="connsiteX4" fmla="*/ 1143000 w 3687233"/>
              <a:gd name="connsiteY4" fmla="*/ 2971800 h 3429000"/>
              <a:gd name="connsiteX5" fmla="*/ 1905000 w 3687233"/>
              <a:gd name="connsiteY5" fmla="*/ 3276600 h 3429000"/>
              <a:gd name="connsiteX6" fmla="*/ 3657600 w 3687233"/>
              <a:gd name="connsiteY6" fmla="*/ 3429000 h 3429000"/>
              <a:gd name="connsiteX0" fmla="*/ 0 w 3687233"/>
              <a:gd name="connsiteY0" fmla="*/ 0 h 3429000"/>
              <a:gd name="connsiteX1" fmla="*/ 152400 w 3687233"/>
              <a:gd name="connsiteY1" fmla="*/ 838200 h 3429000"/>
              <a:gd name="connsiteX2" fmla="*/ 381000 w 3687233"/>
              <a:gd name="connsiteY2" fmla="*/ 1752600 h 3429000"/>
              <a:gd name="connsiteX3" fmla="*/ 762000 w 3687233"/>
              <a:gd name="connsiteY3" fmla="*/ 2590800 h 3429000"/>
              <a:gd name="connsiteX4" fmla="*/ 1143000 w 3687233"/>
              <a:gd name="connsiteY4" fmla="*/ 2971800 h 3429000"/>
              <a:gd name="connsiteX5" fmla="*/ 1905000 w 3687233"/>
              <a:gd name="connsiteY5" fmla="*/ 3276600 h 3429000"/>
              <a:gd name="connsiteX6" fmla="*/ 3657600 w 3687233"/>
              <a:gd name="connsiteY6" fmla="*/ 3429000 h 3429000"/>
              <a:gd name="connsiteX0" fmla="*/ 0 w 3657600"/>
              <a:gd name="connsiteY0" fmla="*/ 0 h 3429000"/>
              <a:gd name="connsiteX1" fmla="*/ 152400 w 3657600"/>
              <a:gd name="connsiteY1" fmla="*/ 838200 h 3429000"/>
              <a:gd name="connsiteX2" fmla="*/ 381000 w 3657600"/>
              <a:gd name="connsiteY2" fmla="*/ 1752600 h 3429000"/>
              <a:gd name="connsiteX3" fmla="*/ 762000 w 3657600"/>
              <a:gd name="connsiteY3" fmla="*/ 2590800 h 3429000"/>
              <a:gd name="connsiteX4" fmla="*/ 1143000 w 3657600"/>
              <a:gd name="connsiteY4" fmla="*/ 2971800 h 3429000"/>
              <a:gd name="connsiteX5" fmla="*/ 1905000 w 3657600"/>
              <a:gd name="connsiteY5" fmla="*/ 3276600 h 3429000"/>
              <a:gd name="connsiteX6" fmla="*/ 2629437 w 3657600"/>
              <a:gd name="connsiteY6" fmla="*/ 3315237 h 3429000"/>
              <a:gd name="connsiteX7" fmla="*/ 3657600 w 3657600"/>
              <a:gd name="connsiteY7" fmla="*/ 3429000 h 3429000"/>
              <a:gd name="connsiteX0" fmla="*/ 0 w 3657600"/>
              <a:gd name="connsiteY0" fmla="*/ 0 h 3454400"/>
              <a:gd name="connsiteX1" fmla="*/ 152400 w 3657600"/>
              <a:gd name="connsiteY1" fmla="*/ 838200 h 3454400"/>
              <a:gd name="connsiteX2" fmla="*/ 381000 w 3657600"/>
              <a:gd name="connsiteY2" fmla="*/ 1752600 h 3454400"/>
              <a:gd name="connsiteX3" fmla="*/ 762000 w 3657600"/>
              <a:gd name="connsiteY3" fmla="*/ 2590800 h 3454400"/>
              <a:gd name="connsiteX4" fmla="*/ 1143000 w 3657600"/>
              <a:gd name="connsiteY4" fmla="*/ 2971800 h 3454400"/>
              <a:gd name="connsiteX5" fmla="*/ 1905000 w 3657600"/>
              <a:gd name="connsiteY5" fmla="*/ 3276600 h 3454400"/>
              <a:gd name="connsiteX6" fmla="*/ 2590800 w 3657600"/>
              <a:gd name="connsiteY6" fmla="*/ 3429000 h 3454400"/>
              <a:gd name="connsiteX7" fmla="*/ 3657600 w 3657600"/>
              <a:gd name="connsiteY7" fmla="*/ 3429000 h 3454400"/>
              <a:gd name="connsiteX0" fmla="*/ 0 w 3657600"/>
              <a:gd name="connsiteY0" fmla="*/ 0 h 3505200"/>
              <a:gd name="connsiteX1" fmla="*/ 152400 w 3657600"/>
              <a:gd name="connsiteY1" fmla="*/ 838200 h 3505200"/>
              <a:gd name="connsiteX2" fmla="*/ 381000 w 3657600"/>
              <a:gd name="connsiteY2" fmla="*/ 1752600 h 3505200"/>
              <a:gd name="connsiteX3" fmla="*/ 762000 w 3657600"/>
              <a:gd name="connsiteY3" fmla="*/ 2590800 h 3505200"/>
              <a:gd name="connsiteX4" fmla="*/ 1143000 w 3657600"/>
              <a:gd name="connsiteY4" fmla="*/ 2971800 h 3505200"/>
              <a:gd name="connsiteX5" fmla="*/ 1905000 w 3657600"/>
              <a:gd name="connsiteY5" fmla="*/ 3276600 h 3505200"/>
              <a:gd name="connsiteX6" fmla="*/ 2590800 w 3657600"/>
              <a:gd name="connsiteY6" fmla="*/ 3429000 h 3505200"/>
              <a:gd name="connsiteX7" fmla="*/ 3657600 w 3657600"/>
              <a:gd name="connsiteY7" fmla="*/ 3505200 h 3505200"/>
              <a:gd name="connsiteX0" fmla="*/ 0 w 3657600"/>
              <a:gd name="connsiteY0" fmla="*/ 0 h 3581400"/>
              <a:gd name="connsiteX1" fmla="*/ 152400 w 3657600"/>
              <a:gd name="connsiteY1" fmla="*/ 838200 h 3581400"/>
              <a:gd name="connsiteX2" fmla="*/ 381000 w 3657600"/>
              <a:gd name="connsiteY2" fmla="*/ 1752600 h 3581400"/>
              <a:gd name="connsiteX3" fmla="*/ 762000 w 3657600"/>
              <a:gd name="connsiteY3" fmla="*/ 2590800 h 3581400"/>
              <a:gd name="connsiteX4" fmla="*/ 1143000 w 3657600"/>
              <a:gd name="connsiteY4" fmla="*/ 2971800 h 3581400"/>
              <a:gd name="connsiteX5" fmla="*/ 1905000 w 3657600"/>
              <a:gd name="connsiteY5" fmla="*/ 3276600 h 3581400"/>
              <a:gd name="connsiteX6" fmla="*/ 2590800 w 3657600"/>
              <a:gd name="connsiteY6" fmla="*/ 3429000 h 3581400"/>
              <a:gd name="connsiteX7" fmla="*/ 3657600 w 3657600"/>
              <a:gd name="connsiteY7" fmla="*/ 3581400 h 3581400"/>
              <a:gd name="connsiteX0" fmla="*/ 0 w 3657600"/>
              <a:gd name="connsiteY0" fmla="*/ 0 h 3581400"/>
              <a:gd name="connsiteX1" fmla="*/ 152400 w 3657600"/>
              <a:gd name="connsiteY1" fmla="*/ 838200 h 3581400"/>
              <a:gd name="connsiteX2" fmla="*/ 381000 w 3657600"/>
              <a:gd name="connsiteY2" fmla="*/ 1752600 h 3581400"/>
              <a:gd name="connsiteX3" fmla="*/ 762000 w 3657600"/>
              <a:gd name="connsiteY3" fmla="*/ 2590800 h 3581400"/>
              <a:gd name="connsiteX4" fmla="*/ 1143000 w 3657600"/>
              <a:gd name="connsiteY4" fmla="*/ 2971800 h 3581400"/>
              <a:gd name="connsiteX5" fmla="*/ 1905000 w 3657600"/>
              <a:gd name="connsiteY5" fmla="*/ 3276600 h 3581400"/>
              <a:gd name="connsiteX6" fmla="*/ 2590800 w 3657600"/>
              <a:gd name="connsiteY6" fmla="*/ 3505200 h 3581400"/>
              <a:gd name="connsiteX7" fmla="*/ 3657600 w 3657600"/>
              <a:gd name="connsiteY7" fmla="*/ 3581400 h 3581400"/>
              <a:gd name="connsiteX0" fmla="*/ 0 w 3657600"/>
              <a:gd name="connsiteY0" fmla="*/ 0 h 3581400"/>
              <a:gd name="connsiteX1" fmla="*/ 152400 w 3657600"/>
              <a:gd name="connsiteY1" fmla="*/ 838200 h 3581400"/>
              <a:gd name="connsiteX2" fmla="*/ 381000 w 3657600"/>
              <a:gd name="connsiteY2" fmla="*/ 1752600 h 3581400"/>
              <a:gd name="connsiteX3" fmla="*/ 762000 w 3657600"/>
              <a:gd name="connsiteY3" fmla="*/ 2590800 h 3581400"/>
              <a:gd name="connsiteX4" fmla="*/ 1143000 w 3657600"/>
              <a:gd name="connsiteY4" fmla="*/ 2971800 h 3581400"/>
              <a:gd name="connsiteX5" fmla="*/ 1905000 w 3657600"/>
              <a:gd name="connsiteY5" fmla="*/ 3352800 h 3581400"/>
              <a:gd name="connsiteX6" fmla="*/ 2590800 w 3657600"/>
              <a:gd name="connsiteY6" fmla="*/ 3505200 h 3581400"/>
              <a:gd name="connsiteX7" fmla="*/ 3657600 w 3657600"/>
              <a:gd name="connsiteY7" fmla="*/ 358140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3581400">
                <a:moveTo>
                  <a:pt x="0" y="0"/>
                </a:moveTo>
                <a:cubicBezTo>
                  <a:pt x="22001" y="132545"/>
                  <a:pt x="88900" y="546100"/>
                  <a:pt x="152400" y="838200"/>
                </a:cubicBezTo>
                <a:cubicBezTo>
                  <a:pt x="215900" y="1130300"/>
                  <a:pt x="279400" y="1460500"/>
                  <a:pt x="381000" y="1752600"/>
                </a:cubicBezTo>
                <a:cubicBezTo>
                  <a:pt x="482600" y="2044700"/>
                  <a:pt x="635000" y="2387600"/>
                  <a:pt x="762000" y="2590800"/>
                </a:cubicBezTo>
                <a:cubicBezTo>
                  <a:pt x="889000" y="2794000"/>
                  <a:pt x="952500" y="2844800"/>
                  <a:pt x="1143000" y="2971800"/>
                </a:cubicBezTo>
                <a:cubicBezTo>
                  <a:pt x="1333500" y="3098800"/>
                  <a:pt x="1663700" y="3263900"/>
                  <a:pt x="1905000" y="3352800"/>
                </a:cubicBezTo>
                <a:cubicBezTo>
                  <a:pt x="2146300" y="3441700"/>
                  <a:pt x="2298700" y="3467100"/>
                  <a:pt x="2590800" y="3505200"/>
                </a:cubicBezTo>
                <a:cubicBezTo>
                  <a:pt x="2882900" y="3543300"/>
                  <a:pt x="3486240" y="3562440"/>
                  <a:pt x="3657600" y="35814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Connector 29"/>
          <p:cNvCxnSpPr/>
          <p:nvPr/>
        </p:nvCxnSpPr>
        <p:spPr>
          <a:xfrm>
            <a:off x="3048000" y="4318000"/>
            <a:ext cx="0" cy="76200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noChangeArrowheads="1"/>
          </p:cNvPicPr>
          <p:nvPr/>
        </p:nvPicPr>
        <p:blipFill>
          <a:blip r:embed="rId3" cstate="print"/>
          <a:srcRect/>
          <a:stretch>
            <a:fillRect/>
          </a:stretch>
        </p:blipFill>
        <p:spPr bwMode="auto">
          <a:xfrm>
            <a:off x="4572000" y="6383653"/>
            <a:ext cx="2400490" cy="372747"/>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497516" y="4165600"/>
            <a:ext cx="1579684" cy="838200"/>
          </a:xfrm>
          <a:prstGeom prst="rect">
            <a:avLst/>
          </a:prstGeom>
          <a:noFill/>
          <a:ln w="9525">
            <a:noFill/>
            <a:miter lim="800000"/>
            <a:headEnd/>
            <a:tailEnd/>
          </a:ln>
        </p:spPr>
      </p:pic>
      <p:cxnSp>
        <p:nvCxnSpPr>
          <p:cNvPr id="44" name="Elbow Connector 43"/>
          <p:cNvCxnSpPr>
            <a:stCxn id="45" idx="1"/>
          </p:cNvCxnSpPr>
          <p:nvPr/>
        </p:nvCxnSpPr>
        <p:spPr>
          <a:xfrm rot="10800000" flipV="1">
            <a:off x="5181601" y="4544367"/>
            <a:ext cx="715651" cy="30703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rot="5400000" flipH="1" flipV="1">
            <a:off x="4457700" y="5956300"/>
            <a:ext cx="685800" cy="152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49631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97025"/>
            <a:ext cx="8621237"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2276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93" y="1066800"/>
            <a:ext cx="7773307"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01848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834576"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7003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8152271"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700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914400"/>
          </a:xfrm>
        </p:spPr>
        <p:txBody>
          <a:bodyPr>
            <a:normAutofit/>
          </a:bodyPr>
          <a:lstStyle/>
          <a:p>
            <a:r>
              <a:rPr lang="en-US" sz="2800" dirty="0" smtClean="0"/>
              <a:t>“Transition Problem” in the US: Persistent Racial Inequality</a:t>
            </a:r>
            <a:endParaRPr lang="en-US" sz="2800" dirty="0"/>
          </a:p>
        </p:txBody>
      </p:sp>
      <p:graphicFrame>
        <p:nvGraphicFramePr>
          <p:cNvPr id="2050" name="Object 5"/>
          <p:cNvGraphicFramePr>
            <a:graphicFrameLocks noGrp="1"/>
          </p:cNvGraphicFramePr>
          <p:nvPr>
            <p:ph idx="1"/>
          </p:nvPr>
        </p:nvGraphicFramePr>
        <p:xfrm>
          <a:off x="685800" y="1143000"/>
          <a:ext cx="3581400" cy="1905000"/>
        </p:xfrm>
        <a:graphic>
          <a:graphicData uri="http://schemas.openxmlformats.org/presentationml/2006/ole">
            <mc:AlternateContent xmlns:mc="http://schemas.openxmlformats.org/markup-compatibility/2006">
              <mc:Choice xmlns:v="urn:schemas-microsoft-com:vml" Requires="v">
                <p:oleObj spid="_x0000_s1074" name="Chart" r:id="rId4" imgW="9172651" imgH="3343351" progId="Excel.Sheet.8">
                  <p:embed/>
                </p:oleObj>
              </mc:Choice>
              <mc:Fallback>
                <p:oleObj name="Chart" r:id="rId4" imgW="9172651" imgH="3343351" progId="Excel.Sheet.8">
                  <p:embed/>
                  <p:pic>
                    <p:nvPicPr>
                      <p:cNvPr id="0" name=""/>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143000"/>
                        <a:ext cx="3581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7"/>
          <p:cNvGraphicFramePr>
            <a:graphicFrameLocks noChangeAspect="1"/>
          </p:cNvGraphicFramePr>
          <p:nvPr/>
        </p:nvGraphicFramePr>
        <p:xfrm>
          <a:off x="4343400" y="1143000"/>
          <a:ext cx="4010526" cy="1905000"/>
        </p:xfrm>
        <a:graphic>
          <a:graphicData uri="http://schemas.openxmlformats.org/presentationml/2006/ole">
            <mc:AlternateContent xmlns:mc="http://schemas.openxmlformats.org/markup-compatibility/2006">
              <mc:Choice xmlns:v="urn:schemas-microsoft-com:vml" Requires="v">
                <p:oleObj spid="_x0000_s1075" name="Chart" r:id="rId7" imgW="9172651" imgH="3343351" progId="Excel.Sheet.8">
                  <p:embed/>
                </p:oleObj>
              </mc:Choice>
              <mc:Fallback>
                <p:oleObj name="Chart" r:id="rId7" imgW="9172651" imgH="3343351" progId="Excel.Sheet.8">
                  <p:embed/>
                  <p:pic>
                    <p:nvPicPr>
                      <p:cNvPr id="0" name=""/>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1143000"/>
                        <a:ext cx="401052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
          <p:cNvSpPr>
            <a:spLocks noChangeArrowheads="1"/>
          </p:cNvSpPr>
          <p:nvPr/>
        </p:nvSpPr>
        <p:spPr bwMode="auto">
          <a:xfrm>
            <a:off x="1312863" y="685800"/>
            <a:ext cx="6459537" cy="553998"/>
          </a:xfrm>
          <a:prstGeom prst="rect">
            <a:avLst/>
          </a:prstGeom>
          <a:noFill/>
          <a:ln w="9525">
            <a:noFill/>
            <a:miter lim="800000"/>
            <a:headEnd/>
            <a:tailEnd/>
          </a:ln>
        </p:spPr>
        <p:txBody>
          <a:bodyPr wrap="square">
            <a:spAutoFit/>
          </a:bodyPr>
          <a:lstStyle/>
          <a:p>
            <a:pPr algn="ctr" eaLnBrk="0" hangingPunct="0"/>
            <a:r>
              <a:rPr lang="en-US" sz="1600" b="1" u="sng" dirty="0">
                <a:solidFill>
                  <a:prstClr val="black"/>
                </a:solidFill>
              </a:rPr>
              <a:t>EDUCATION:</a:t>
            </a:r>
            <a:r>
              <a:rPr lang="en-US" sz="1600" dirty="0">
                <a:solidFill>
                  <a:prstClr val="black"/>
                </a:solidFill>
              </a:rPr>
              <a:t> </a:t>
            </a:r>
            <a:r>
              <a:rPr lang="en-US" sz="1400" dirty="0">
                <a:solidFill>
                  <a:prstClr val="black"/>
                </a:solidFill>
              </a:rPr>
              <a:t>Percent of Native-Born, Non-Hispanic Men and Women Aged 25 to 34 </a:t>
            </a:r>
          </a:p>
          <a:p>
            <a:pPr algn="ctr" eaLnBrk="0" hangingPunct="0"/>
            <a:r>
              <a:rPr lang="en-US" sz="1400" dirty="0">
                <a:solidFill>
                  <a:prstClr val="black"/>
                </a:solidFill>
              </a:rPr>
              <a:t>Reporting a Four-Year College Education</a:t>
            </a:r>
          </a:p>
        </p:txBody>
      </p:sp>
      <p:graphicFrame>
        <p:nvGraphicFramePr>
          <p:cNvPr id="2052" name="Object 5"/>
          <p:cNvGraphicFramePr>
            <a:graphicFrameLocks noChangeAspect="1"/>
          </p:cNvGraphicFramePr>
          <p:nvPr/>
        </p:nvGraphicFramePr>
        <p:xfrm>
          <a:off x="2438400" y="3352800"/>
          <a:ext cx="4106259" cy="3289345"/>
        </p:xfrm>
        <a:graphic>
          <a:graphicData uri="http://schemas.openxmlformats.org/presentationml/2006/ole">
            <mc:AlternateContent xmlns:mc="http://schemas.openxmlformats.org/markup-compatibility/2006">
              <mc:Choice xmlns:v="urn:schemas-microsoft-com:vml" Requires="v">
                <p:oleObj spid="_x0000_s1076" name="Chart" r:id="rId10" imgW="8191500" imgH="6562649" progId="Excel.Sheet.8">
                  <p:embed/>
                </p:oleObj>
              </mc:Choice>
              <mc:Fallback>
                <p:oleObj name="Chart" r:id="rId10" imgW="8191500" imgH="6562649" progId="Excel.Sheet.8">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3352800"/>
                        <a:ext cx="4106259" cy="3289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2"/>
          <p:cNvSpPr>
            <a:spLocks noChangeArrowheads="1"/>
          </p:cNvSpPr>
          <p:nvPr/>
        </p:nvSpPr>
        <p:spPr bwMode="auto">
          <a:xfrm>
            <a:off x="914400" y="3124200"/>
            <a:ext cx="7314951" cy="338554"/>
          </a:xfrm>
          <a:prstGeom prst="rect">
            <a:avLst/>
          </a:prstGeom>
          <a:noFill/>
          <a:ln w="9525">
            <a:noFill/>
            <a:miter lim="800000"/>
            <a:headEnd/>
            <a:tailEnd/>
          </a:ln>
        </p:spPr>
        <p:txBody>
          <a:bodyPr wrap="none">
            <a:spAutoFit/>
          </a:bodyPr>
          <a:lstStyle/>
          <a:p>
            <a:pPr eaLnBrk="0" hangingPunct="0"/>
            <a:r>
              <a:rPr lang="en-US" sz="1600" b="1" u="sng" dirty="0">
                <a:solidFill>
                  <a:prstClr val="black"/>
                </a:solidFill>
              </a:rPr>
              <a:t>EARNINGS:</a:t>
            </a:r>
            <a:r>
              <a:rPr lang="en-US" sz="1400" dirty="0">
                <a:solidFill>
                  <a:prstClr val="black"/>
                </a:solidFill>
              </a:rPr>
              <a:t> Median Wage and Salary Earnings for Native-Born Non-Hispanics Reporting Earnings</a:t>
            </a:r>
          </a:p>
        </p:txBody>
      </p:sp>
    </p:spTree>
    <p:extLst>
      <p:ext uri="{BB962C8B-B14F-4D97-AF65-F5344CB8AC3E}">
        <p14:creationId xmlns:p14="http://schemas.microsoft.com/office/powerpoint/2010/main" val="68943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200" y="381000"/>
            <a:ext cx="695960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37003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457200"/>
            <a:ext cx="8070850" cy="4906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262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162" y="914400"/>
            <a:ext cx="8776438"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262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93825"/>
            <a:ext cx="8097042" cy="287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2629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609600"/>
            <a:ext cx="7712075" cy="4840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262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441" y="1447800"/>
            <a:ext cx="7992159"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910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058436"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8" y="2895600"/>
            <a:ext cx="9165548"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77377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95" y="152400"/>
            <a:ext cx="792460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15" y="2895600"/>
            <a:ext cx="8564485" cy="292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017" y="5873750"/>
            <a:ext cx="8636383" cy="67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77377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3200400"/>
            <a:ext cx="5181600" cy="523220"/>
          </a:xfrm>
          <a:prstGeom prst="rect">
            <a:avLst/>
          </a:prstGeom>
          <a:noFill/>
        </p:spPr>
        <p:txBody>
          <a:bodyPr wrap="square" rtlCol="0">
            <a:spAutoFit/>
          </a:bodyPr>
          <a:lstStyle/>
          <a:p>
            <a:pPr algn="ctr"/>
            <a:r>
              <a:rPr lang="en-US" sz="2800" b="1" dirty="0" smtClean="0"/>
              <a:t>THANK YOU</a:t>
            </a:r>
            <a:endParaRPr lang="en-US" sz="2800" b="1" dirty="0"/>
          </a:p>
        </p:txBody>
      </p:sp>
    </p:spTree>
    <p:extLst>
      <p:ext uri="{BB962C8B-B14F-4D97-AF65-F5344CB8AC3E}">
        <p14:creationId xmlns:p14="http://schemas.microsoft.com/office/powerpoint/2010/main" val="365603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464684" y="0"/>
            <a:ext cx="3802516" cy="584775"/>
          </a:xfrm>
          <a:prstGeom prst="rect">
            <a:avLst/>
          </a:prstGeom>
          <a:noFill/>
          <a:ln w="9525">
            <a:noFill/>
            <a:miter lim="800000"/>
            <a:headEnd/>
            <a:tailEnd/>
          </a:ln>
        </p:spPr>
        <p:txBody>
          <a:bodyPr wrap="none">
            <a:spAutoFit/>
          </a:bodyPr>
          <a:lstStyle/>
          <a:p>
            <a:pPr eaLnBrk="0" hangingPunct="0"/>
            <a:r>
              <a:rPr lang="en-US" sz="1600" dirty="0">
                <a:solidFill>
                  <a:prstClr val="black"/>
                </a:solidFill>
              </a:rPr>
              <a:t>Percent of Native-Born Non-Hispanics </a:t>
            </a:r>
            <a:r>
              <a:rPr lang="en-US" sz="1600" b="1" i="1" dirty="0">
                <a:solidFill>
                  <a:prstClr val="black"/>
                </a:solidFill>
              </a:rPr>
              <a:t>of All</a:t>
            </a:r>
          </a:p>
          <a:p>
            <a:pPr eaLnBrk="0" hangingPunct="0"/>
            <a:r>
              <a:rPr lang="en-US" sz="1600" b="1" i="1" dirty="0">
                <a:solidFill>
                  <a:prstClr val="black"/>
                </a:solidFill>
              </a:rPr>
              <a:t>Ages </a:t>
            </a:r>
            <a:r>
              <a:rPr lang="en-US" sz="1600" dirty="0">
                <a:solidFill>
                  <a:prstClr val="black"/>
                </a:solidFill>
              </a:rPr>
              <a:t>Below the Poverty Line; 1968 to 2007</a:t>
            </a:r>
          </a:p>
        </p:txBody>
      </p:sp>
      <p:graphicFrame>
        <p:nvGraphicFramePr>
          <p:cNvPr id="6146" name="Object 4"/>
          <p:cNvGraphicFramePr>
            <a:graphicFrameLocks noChangeAspect="1"/>
          </p:cNvGraphicFramePr>
          <p:nvPr/>
        </p:nvGraphicFramePr>
        <p:xfrm>
          <a:off x="533400" y="494581"/>
          <a:ext cx="3810000" cy="3163019"/>
        </p:xfrm>
        <a:graphic>
          <a:graphicData uri="http://schemas.openxmlformats.org/presentationml/2006/ole">
            <mc:AlternateContent xmlns:mc="http://schemas.openxmlformats.org/markup-compatibility/2006">
              <mc:Choice xmlns:v="urn:schemas-microsoft-com:vml" Requires="v">
                <p:oleObj spid="_x0000_s2098" name="Chart" r:id="rId5" imgW="9534449" imgH="5086502" progId="Excel.Sheet.8">
                  <p:embed/>
                </p:oleObj>
              </mc:Choice>
              <mc:Fallback>
                <p:oleObj name="Chart" r:id="rId5" imgW="9534449" imgH="5086502"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94581"/>
                        <a:ext cx="3810000" cy="316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6"/>
          <p:cNvGraphicFramePr>
            <a:graphicFrameLocks noChangeAspect="1"/>
          </p:cNvGraphicFramePr>
          <p:nvPr/>
        </p:nvGraphicFramePr>
        <p:xfrm>
          <a:off x="4724400" y="457200"/>
          <a:ext cx="4038600" cy="3203028"/>
        </p:xfrm>
        <a:graphic>
          <a:graphicData uri="http://schemas.openxmlformats.org/presentationml/2006/ole">
            <mc:AlternateContent xmlns:mc="http://schemas.openxmlformats.org/markup-compatibility/2006">
              <mc:Choice xmlns:v="urn:schemas-microsoft-com:vml" Requires="v">
                <p:oleObj spid="_x0000_s2099" name="Chart" r:id="rId8" imgW="9534449" imgH="5086502" progId="Excel.Sheet.8">
                  <p:embed/>
                </p:oleObj>
              </mc:Choice>
              <mc:Fallback>
                <p:oleObj name="Chart" r:id="rId8" imgW="9534449" imgH="5086502" progId="Excel.Shee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457200"/>
                        <a:ext cx="4038600" cy="3203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2"/>
          <p:cNvSpPr txBox="1">
            <a:spLocks noChangeArrowheads="1"/>
          </p:cNvSpPr>
          <p:nvPr/>
        </p:nvSpPr>
        <p:spPr bwMode="auto">
          <a:xfrm>
            <a:off x="4267200" y="0"/>
            <a:ext cx="5257800" cy="584775"/>
          </a:xfrm>
          <a:prstGeom prst="rect">
            <a:avLst/>
          </a:prstGeom>
          <a:noFill/>
          <a:ln w="9525">
            <a:noFill/>
            <a:miter lim="800000"/>
            <a:headEnd/>
            <a:tailEnd/>
          </a:ln>
        </p:spPr>
        <p:txBody>
          <a:bodyPr wrap="square">
            <a:spAutoFit/>
          </a:bodyPr>
          <a:lstStyle/>
          <a:p>
            <a:pPr algn="ctr" eaLnBrk="0" hangingPunct="0"/>
            <a:r>
              <a:rPr lang="en-US" sz="1600" dirty="0">
                <a:solidFill>
                  <a:prstClr val="black"/>
                </a:solidFill>
              </a:rPr>
              <a:t>Percent of Native-Born Non-Hispanic </a:t>
            </a:r>
            <a:r>
              <a:rPr lang="en-US" sz="1600" b="1" i="1" dirty="0">
                <a:solidFill>
                  <a:prstClr val="black"/>
                </a:solidFill>
              </a:rPr>
              <a:t>Children Under </a:t>
            </a:r>
          </a:p>
          <a:p>
            <a:pPr algn="ctr" eaLnBrk="0" hangingPunct="0"/>
            <a:r>
              <a:rPr lang="en-US" sz="1600" b="1" i="1" dirty="0">
                <a:solidFill>
                  <a:prstClr val="black"/>
                </a:solidFill>
              </a:rPr>
              <a:t>Age 18 </a:t>
            </a:r>
            <a:r>
              <a:rPr lang="en-US" sz="1600" dirty="0">
                <a:solidFill>
                  <a:prstClr val="black"/>
                </a:solidFill>
              </a:rPr>
              <a:t>Below the Poverty Line; 1968 to 2007</a:t>
            </a:r>
          </a:p>
        </p:txBody>
      </p:sp>
      <p:graphicFrame>
        <p:nvGraphicFramePr>
          <p:cNvPr id="4100" name="Object 5"/>
          <p:cNvGraphicFramePr>
            <a:graphicFrameLocks noChangeAspect="1"/>
          </p:cNvGraphicFramePr>
          <p:nvPr/>
        </p:nvGraphicFramePr>
        <p:xfrm>
          <a:off x="381000" y="4038600"/>
          <a:ext cx="3733800" cy="2718395"/>
        </p:xfrm>
        <a:graphic>
          <a:graphicData uri="http://schemas.openxmlformats.org/presentationml/2006/ole">
            <mc:AlternateContent xmlns:mc="http://schemas.openxmlformats.org/markup-compatibility/2006">
              <mc:Choice xmlns:v="urn:schemas-microsoft-com:vml" Requires="v">
                <p:oleObj spid="_x0000_s2100" name="Chart" r:id="rId11" imgW="9525000" imgH="5067300" progId="Excel.Sheet.8">
                  <p:embed/>
                </p:oleObj>
              </mc:Choice>
              <mc:Fallback>
                <p:oleObj name="Chart" r:id="rId11" imgW="9525000" imgH="5067300" progId="Excel.Sheet.8">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1000" y="4038600"/>
                        <a:ext cx="3733800" cy="271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3"/>
          <p:cNvSpPr txBox="1">
            <a:spLocks noChangeArrowheads="1"/>
          </p:cNvSpPr>
          <p:nvPr/>
        </p:nvSpPr>
        <p:spPr bwMode="auto">
          <a:xfrm>
            <a:off x="1312550" y="3928646"/>
            <a:ext cx="1811650" cy="338554"/>
          </a:xfrm>
          <a:prstGeom prst="rect">
            <a:avLst/>
          </a:prstGeom>
          <a:noFill/>
          <a:ln w="9525">
            <a:noFill/>
            <a:miter lim="800000"/>
            <a:headEnd/>
            <a:tailEnd/>
          </a:ln>
        </p:spPr>
        <p:txBody>
          <a:bodyPr wrap="none">
            <a:spAutoFit/>
          </a:bodyPr>
          <a:lstStyle/>
          <a:p>
            <a:r>
              <a:rPr lang="en-US" sz="1600" dirty="0">
                <a:solidFill>
                  <a:prstClr val="black"/>
                </a:solidFill>
              </a:rPr>
              <a:t>HOME OWNERSHIP</a:t>
            </a:r>
          </a:p>
        </p:txBody>
      </p:sp>
      <p:pic>
        <p:nvPicPr>
          <p:cNvPr id="9" name="Picture 4"/>
          <p:cNvPicPr>
            <a:picLocks noChangeAspect="1" noChangeArrowheads="1"/>
          </p:cNvPicPr>
          <p:nvPr/>
        </p:nvPicPr>
        <p:blipFill>
          <a:blip r:embed="rId13" cstate="print"/>
          <a:srcRect/>
          <a:stretch>
            <a:fillRect/>
          </a:stretch>
        </p:blipFill>
        <p:spPr bwMode="auto">
          <a:xfrm>
            <a:off x="4627245" y="3733800"/>
            <a:ext cx="4669155" cy="3276600"/>
          </a:xfrm>
          <a:prstGeom prst="rect">
            <a:avLst/>
          </a:prstGeom>
          <a:noFill/>
          <a:ln w="9525">
            <a:noFill/>
            <a:miter lim="800000"/>
            <a:headEnd/>
            <a:tailEnd/>
          </a:ln>
        </p:spPr>
      </p:pic>
    </p:spTree>
    <p:extLst>
      <p:ext uri="{BB962C8B-B14F-4D97-AF65-F5344CB8AC3E}">
        <p14:creationId xmlns:p14="http://schemas.microsoft.com/office/powerpoint/2010/main" val="32897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936"/>
            <a:ext cx="8915400" cy="6063198"/>
          </a:xfrm>
          <a:prstGeom prst="rect">
            <a:avLst/>
          </a:prstGeom>
          <a:noFill/>
        </p:spPr>
        <p:txBody>
          <a:bodyPr wrap="square" rtlCol="0">
            <a:spAutoFit/>
          </a:bodyPr>
          <a:lstStyle/>
          <a:p>
            <a:pPr algn="ctr"/>
            <a:r>
              <a:rPr lang="en-US" sz="3600" dirty="0">
                <a:solidFill>
                  <a:prstClr val="black"/>
                </a:solidFill>
              </a:rPr>
              <a:t>So, Racial Inequality Persists into 21</a:t>
            </a:r>
            <a:r>
              <a:rPr lang="en-US" sz="3600" baseline="30000" dirty="0">
                <a:solidFill>
                  <a:prstClr val="black"/>
                </a:solidFill>
              </a:rPr>
              <a:t>st</a:t>
            </a:r>
            <a:r>
              <a:rPr lang="en-US" sz="3600" dirty="0">
                <a:solidFill>
                  <a:prstClr val="black"/>
                </a:solidFill>
              </a:rPr>
              <a:t> Century</a:t>
            </a:r>
          </a:p>
          <a:p>
            <a:pPr algn="ctr"/>
            <a:r>
              <a:rPr lang="en-US" sz="3600" dirty="0">
                <a:solidFill>
                  <a:prstClr val="black"/>
                </a:solidFill>
              </a:rPr>
              <a:t>But, Is Affirmative Action the Right Response to this ‘Transition Problem’ in the US?</a:t>
            </a:r>
          </a:p>
          <a:p>
            <a:endParaRPr lang="en-US" sz="2800" dirty="0" smtClean="0">
              <a:solidFill>
                <a:prstClr val="black"/>
              </a:solidFill>
            </a:endParaRPr>
          </a:p>
          <a:p>
            <a:r>
              <a:rPr lang="en-US" sz="2800" dirty="0">
                <a:solidFill>
                  <a:prstClr val="black"/>
                </a:solidFill>
              </a:rPr>
              <a:t>I</a:t>
            </a:r>
            <a:r>
              <a:rPr lang="en-US" sz="2800" dirty="0" smtClean="0">
                <a:solidFill>
                  <a:prstClr val="black"/>
                </a:solidFill>
              </a:rPr>
              <a:t>ncreasingly, the </a:t>
            </a:r>
            <a:r>
              <a:rPr lang="en-US" sz="2800" dirty="0">
                <a:solidFill>
                  <a:prstClr val="black"/>
                </a:solidFill>
              </a:rPr>
              <a:t>answer here </a:t>
            </a:r>
            <a:r>
              <a:rPr lang="en-US" sz="2800" dirty="0" smtClean="0">
                <a:solidFill>
                  <a:prstClr val="black"/>
                </a:solidFill>
              </a:rPr>
              <a:t>has been a </a:t>
            </a:r>
            <a:r>
              <a:rPr lang="en-US" sz="2800" dirty="0">
                <a:solidFill>
                  <a:prstClr val="black"/>
                </a:solidFill>
              </a:rPr>
              <a:t>resounding “No”: </a:t>
            </a:r>
          </a:p>
          <a:p>
            <a:pPr>
              <a:buFontTx/>
              <a:buChar char="-"/>
            </a:pPr>
            <a:r>
              <a:rPr lang="en-US" sz="2800" dirty="0">
                <a:solidFill>
                  <a:prstClr val="black"/>
                </a:solidFill>
              </a:rPr>
              <a:t>  Use social disadvantage not racial identity.</a:t>
            </a:r>
          </a:p>
          <a:p>
            <a:pPr>
              <a:buFontTx/>
              <a:buChar char="-"/>
            </a:pPr>
            <a:r>
              <a:rPr lang="en-US" sz="2800" dirty="0">
                <a:solidFill>
                  <a:prstClr val="black"/>
                </a:solidFill>
              </a:rPr>
              <a:t>  </a:t>
            </a:r>
            <a:r>
              <a:rPr lang="en-US" sz="2800" dirty="0" smtClean="0">
                <a:solidFill>
                  <a:prstClr val="black"/>
                </a:solidFill>
              </a:rPr>
              <a:t>Blacks should focus </a:t>
            </a:r>
            <a:r>
              <a:rPr lang="en-US" sz="2800" dirty="0">
                <a:solidFill>
                  <a:prstClr val="black"/>
                </a:solidFill>
              </a:rPr>
              <a:t>on </a:t>
            </a:r>
            <a:r>
              <a:rPr lang="en-US" sz="2800" dirty="0" smtClean="0">
                <a:solidFill>
                  <a:prstClr val="black"/>
                </a:solidFill>
              </a:rPr>
              <a:t>skill development </a:t>
            </a:r>
            <a:r>
              <a:rPr lang="en-US" sz="2800" dirty="0">
                <a:solidFill>
                  <a:prstClr val="black"/>
                </a:solidFill>
              </a:rPr>
              <a:t>not preferences.</a:t>
            </a:r>
          </a:p>
          <a:p>
            <a:pPr>
              <a:buFontTx/>
              <a:buChar char="-"/>
            </a:pPr>
            <a:r>
              <a:rPr lang="en-US" sz="2800" dirty="0">
                <a:solidFill>
                  <a:prstClr val="black"/>
                </a:solidFill>
              </a:rPr>
              <a:t>  It’s time to move on from </a:t>
            </a:r>
            <a:r>
              <a:rPr lang="en-US" sz="2800" dirty="0" smtClean="0">
                <a:solidFill>
                  <a:prstClr val="black"/>
                </a:solidFill>
              </a:rPr>
              <a:t>the civil </a:t>
            </a:r>
            <a:r>
              <a:rPr lang="en-US" sz="2800" dirty="0">
                <a:solidFill>
                  <a:prstClr val="black"/>
                </a:solidFill>
              </a:rPr>
              <a:t>rights era </a:t>
            </a:r>
            <a:r>
              <a:rPr lang="en-US" sz="2800" dirty="0" smtClean="0">
                <a:solidFill>
                  <a:prstClr val="black"/>
                </a:solidFill>
              </a:rPr>
              <a:t>remedies…</a:t>
            </a:r>
            <a:endParaRPr lang="en-US" sz="2800" dirty="0">
              <a:solidFill>
                <a:prstClr val="black"/>
              </a:solidFill>
            </a:endParaRPr>
          </a:p>
          <a:p>
            <a:r>
              <a:rPr lang="en-US" sz="2800" dirty="0">
                <a:solidFill>
                  <a:prstClr val="black"/>
                </a:solidFill>
              </a:rPr>
              <a:t>	</a:t>
            </a:r>
          </a:p>
          <a:p>
            <a:r>
              <a:rPr lang="en-US" sz="2800" dirty="0">
                <a:solidFill>
                  <a:prstClr val="black"/>
                </a:solidFill>
              </a:rPr>
              <a:t>Thus, earlier this month the Court heard oral arguments in the case </a:t>
            </a:r>
            <a:r>
              <a:rPr lang="en-US" sz="2800" i="1" dirty="0">
                <a:solidFill>
                  <a:prstClr val="black"/>
                </a:solidFill>
              </a:rPr>
              <a:t>Fisher versus University of Texas, Austin</a:t>
            </a:r>
            <a:r>
              <a:rPr lang="en-US" sz="2800" dirty="0">
                <a:solidFill>
                  <a:prstClr val="black"/>
                </a:solidFill>
              </a:rPr>
              <a:t>. Informed observers think the Court likely to further limit use of race in </a:t>
            </a:r>
            <a:r>
              <a:rPr lang="en-US" sz="2800" dirty="0" smtClean="0">
                <a:solidFill>
                  <a:prstClr val="black"/>
                </a:solidFill>
              </a:rPr>
              <a:t>public university </a:t>
            </a:r>
            <a:r>
              <a:rPr lang="en-US" sz="2800" dirty="0">
                <a:solidFill>
                  <a:prstClr val="black"/>
                </a:solidFill>
              </a:rPr>
              <a:t>admissions and, by inference, elsewhere.</a:t>
            </a:r>
            <a:endParaRPr lang="en-US" sz="2800" i="1" dirty="0">
              <a:solidFill>
                <a:prstClr val="black"/>
              </a:solidFill>
            </a:endParaRPr>
          </a:p>
        </p:txBody>
      </p:sp>
    </p:spTree>
    <p:extLst>
      <p:ext uri="{BB962C8B-B14F-4D97-AF65-F5344CB8AC3E}">
        <p14:creationId xmlns:p14="http://schemas.microsoft.com/office/powerpoint/2010/main" val="2863595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05000" y="76200"/>
            <a:ext cx="5943600" cy="584775"/>
          </a:xfrm>
          <a:prstGeom prst="rect">
            <a:avLst/>
          </a:prstGeom>
          <a:noFill/>
        </p:spPr>
        <p:txBody>
          <a:bodyPr wrap="square" rtlCol="0">
            <a:spAutoFit/>
          </a:bodyPr>
          <a:lstStyle/>
          <a:p>
            <a:r>
              <a:rPr lang="en-US" sz="3200" b="1" dirty="0">
                <a:solidFill>
                  <a:prstClr val="black"/>
                </a:solidFill>
              </a:rPr>
              <a:t>High Stakes in </a:t>
            </a:r>
            <a:r>
              <a:rPr lang="en-US" sz="3200" b="1" i="1" dirty="0">
                <a:solidFill>
                  <a:prstClr val="black"/>
                </a:solidFill>
              </a:rPr>
              <a:t>Fisher  v. Texas</a:t>
            </a:r>
          </a:p>
        </p:txBody>
      </p:sp>
      <p:pic>
        <p:nvPicPr>
          <p:cNvPr id="1027" name="Picture 3" descr="C:\Documents and Settings\Glenn_Loury\Desktop\sharpton.jpg"/>
          <p:cNvPicPr>
            <a:picLocks noChangeAspect="1" noChangeArrowheads="1"/>
          </p:cNvPicPr>
          <p:nvPr/>
        </p:nvPicPr>
        <p:blipFill>
          <a:blip r:embed="rId2" cstate="print"/>
          <a:srcRect/>
          <a:stretch>
            <a:fillRect/>
          </a:stretch>
        </p:blipFill>
        <p:spPr bwMode="auto">
          <a:xfrm>
            <a:off x="4876800" y="958687"/>
            <a:ext cx="2895600" cy="2165513"/>
          </a:xfrm>
          <a:prstGeom prst="rect">
            <a:avLst/>
          </a:prstGeom>
          <a:noFill/>
        </p:spPr>
      </p:pic>
      <p:sp>
        <p:nvSpPr>
          <p:cNvPr id="9" name="TextBox 8"/>
          <p:cNvSpPr txBox="1"/>
          <p:nvPr/>
        </p:nvSpPr>
        <p:spPr>
          <a:xfrm>
            <a:off x="1066800" y="6167735"/>
            <a:ext cx="7848600" cy="461665"/>
          </a:xfrm>
          <a:prstGeom prst="rect">
            <a:avLst/>
          </a:prstGeom>
          <a:noFill/>
        </p:spPr>
        <p:txBody>
          <a:bodyPr wrap="square" rtlCol="0">
            <a:spAutoFit/>
          </a:bodyPr>
          <a:lstStyle/>
          <a:p>
            <a:r>
              <a:rPr lang="en-US" sz="2400" dirty="0">
                <a:solidFill>
                  <a:prstClr val="black"/>
                </a:solidFill>
              </a:rPr>
              <a:t>Supporters rally for Affirmative Action at Supreme Court</a:t>
            </a:r>
            <a:endParaRPr lang="en-US" sz="2400" i="1" dirty="0">
              <a:solidFill>
                <a:prstClr val="black"/>
              </a:solidFill>
            </a:endParaRPr>
          </a:p>
        </p:txBody>
      </p:sp>
      <p:pic>
        <p:nvPicPr>
          <p:cNvPr id="1028" name="Picture 4" descr="C:\Documents and Settings\Glenn_Loury\Desktop\naacp.jpg"/>
          <p:cNvPicPr>
            <a:picLocks noChangeAspect="1" noChangeArrowheads="1"/>
          </p:cNvPicPr>
          <p:nvPr/>
        </p:nvPicPr>
        <p:blipFill>
          <a:blip r:embed="rId3" cstate="print"/>
          <a:srcRect/>
          <a:stretch>
            <a:fillRect/>
          </a:stretch>
        </p:blipFill>
        <p:spPr bwMode="auto">
          <a:xfrm>
            <a:off x="2726780" y="3405323"/>
            <a:ext cx="3597820" cy="2690677"/>
          </a:xfrm>
          <a:prstGeom prst="rect">
            <a:avLst/>
          </a:prstGeom>
          <a:noFill/>
        </p:spPr>
      </p:pic>
      <p:pic>
        <p:nvPicPr>
          <p:cNvPr id="1029" name="Picture 5" descr="C:\Documents and Settings\Glenn_Loury\Desktop\aa2.jpg"/>
          <p:cNvPicPr>
            <a:picLocks noChangeAspect="1" noChangeArrowheads="1"/>
          </p:cNvPicPr>
          <p:nvPr/>
        </p:nvPicPr>
        <p:blipFill>
          <a:blip r:embed="rId4" cstate="print"/>
          <a:srcRect/>
          <a:stretch>
            <a:fillRect/>
          </a:stretch>
        </p:blipFill>
        <p:spPr bwMode="auto">
          <a:xfrm>
            <a:off x="1301750" y="990599"/>
            <a:ext cx="2965450" cy="2123423"/>
          </a:xfrm>
          <a:prstGeom prst="rect">
            <a:avLst/>
          </a:prstGeom>
          <a:noFill/>
        </p:spPr>
      </p:pic>
    </p:spTree>
    <p:extLst>
      <p:ext uri="{BB962C8B-B14F-4D97-AF65-F5344CB8AC3E}">
        <p14:creationId xmlns:p14="http://schemas.microsoft.com/office/powerpoint/2010/main" val="19423352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a:bodyPr>
          <a:lstStyle/>
          <a:p>
            <a:r>
              <a:rPr lang="en-US" sz="3600" dirty="0" smtClean="0"/>
              <a:t>Arguments in US against Affirmative Action</a:t>
            </a:r>
          </a:p>
        </p:txBody>
      </p:sp>
      <p:sp>
        <p:nvSpPr>
          <p:cNvPr id="37891" name="Content Placeholder 2"/>
          <p:cNvSpPr>
            <a:spLocks noGrp="1"/>
          </p:cNvSpPr>
          <p:nvPr>
            <p:ph idx="1"/>
          </p:nvPr>
        </p:nvSpPr>
        <p:spPr/>
        <p:txBody>
          <a:bodyPr>
            <a:normAutofit/>
          </a:bodyPr>
          <a:lstStyle/>
          <a:p>
            <a:r>
              <a:rPr lang="en-US" sz="2400" dirty="0" smtClean="0"/>
              <a:t>Non-discriminatory ideal requires the state to be “color-blind”</a:t>
            </a:r>
          </a:p>
          <a:p>
            <a:pPr lvl="1"/>
            <a:r>
              <a:rPr lang="en-US" sz="2000" dirty="0" smtClean="0"/>
              <a:t>Want to end racial discrimination? Then stop discriminating by race!</a:t>
            </a:r>
          </a:p>
          <a:p>
            <a:pPr lvl="1"/>
            <a:endParaRPr lang="en-US" sz="1600" dirty="0" smtClean="0"/>
          </a:p>
          <a:p>
            <a:r>
              <a:rPr lang="en-US" sz="2400" dirty="0" smtClean="0"/>
              <a:t>Yet, affirmative action is premised on a cognizance of race:</a:t>
            </a:r>
          </a:p>
          <a:p>
            <a:pPr lvl="1"/>
            <a:r>
              <a:rPr lang="en-US" sz="2000" dirty="0" smtClean="0"/>
              <a:t>Policy makers and individuals induced to take note of racial identity, thus reinforcing tendency for people to think in such terms</a:t>
            </a:r>
          </a:p>
          <a:p>
            <a:pPr lvl="1"/>
            <a:r>
              <a:rPr lang="en-US" sz="2000" dirty="0" smtClean="0"/>
              <a:t>Beneficiaries racially stigmatized</a:t>
            </a:r>
          </a:p>
          <a:p>
            <a:pPr lvl="1"/>
            <a:r>
              <a:rPr lang="en-US" sz="2000" dirty="0"/>
              <a:t>N</a:t>
            </a:r>
            <a:r>
              <a:rPr lang="en-US" sz="2000" dirty="0" smtClean="0"/>
              <a:t>on-beneficiaries harbor resentment</a:t>
            </a:r>
          </a:p>
          <a:p>
            <a:pPr lvl="1"/>
            <a:endParaRPr lang="en-US" sz="2000" dirty="0" smtClean="0"/>
          </a:p>
          <a:p>
            <a:r>
              <a:rPr lang="en-US" sz="2400" dirty="0" smtClean="0"/>
              <a:t>Despite any short-term benefits, AA ensures that the ultimate ideal – a CB society – may never be achieved.</a:t>
            </a:r>
          </a:p>
          <a:p>
            <a:endParaRPr lang="en-US" sz="2400" dirty="0" smtClean="0"/>
          </a:p>
        </p:txBody>
      </p:sp>
    </p:spTree>
    <p:extLst>
      <p:ext uri="{BB962C8B-B14F-4D97-AF65-F5344CB8AC3E}">
        <p14:creationId xmlns:p14="http://schemas.microsoft.com/office/powerpoint/2010/main" val="1514824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381000" y="0"/>
            <a:ext cx="8229600" cy="1143000"/>
          </a:xfrm>
        </p:spPr>
        <p:txBody>
          <a:bodyPr>
            <a:normAutofit/>
          </a:bodyPr>
          <a:lstStyle/>
          <a:p>
            <a:r>
              <a:rPr lang="en-US" sz="3600" dirty="0" smtClean="0"/>
              <a:t>Arguments</a:t>
            </a:r>
            <a:r>
              <a:rPr lang="en-US" sz="3600" dirty="0" smtClean="0">
                <a:latin typeface="+mn-lt"/>
              </a:rPr>
              <a:t> in US for Affirmative Action</a:t>
            </a:r>
          </a:p>
        </p:txBody>
      </p:sp>
      <p:sp>
        <p:nvSpPr>
          <p:cNvPr id="37891" name="Content Placeholder 2"/>
          <p:cNvSpPr>
            <a:spLocks noGrp="1"/>
          </p:cNvSpPr>
          <p:nvPr>
            <p:ph idx="1"/>
          </p:nvPr>
        </p:nvSpPr>
        <p:spPr>
          <a:xfrm>
            <a:off x="152400" y="1219200"/>
            <a:ext cx="9144000" cy="5029200"/>
          </a:xfrm>
        </p:spPr>
        <p:txBody>
          <a:bodyPr>
            <a:normAutofit fontScale="92500" lnSpcReduction="20000"/>
          </a:bodyPr>
          <a:lstStyle/>
          <a:p>
            <a:r>
              <a:rPr lang="en-US" sz="2400" dirty="0" smtClean="0"/>
              <a:t>“Blindness” the wrong goal:</a:t>
            </a:r>
          </a:p>
          <a:p>
            <a:pPr lvl="1"/>
            <a:r>
              <a:rPr lang="en-US" sz="2000" dirty="0" smtClean="0"/>
              <a:t>Non-discrimination ideal important, but not same as “blindness.” E.g., enforcing laws against discrimination may require taking cognizance of race.</a:t>
            </a:r>
          </a:p>
          <a:p>
            <a:pPr lvl="1"/>
            <a:r>
              <a:rPr lang="en-US" sz="2000" dirty="0" smtClean="0"/>
              <a:t>“Blindness” norm applies only to formal, not to informal interactions.</a:t>
            </a:r>
          </a:p>
          <a:p>
            <a:pPr lvl="1"/>
            <a:r>
              <a:rPr lang="en-US" sz="2000" dirty="0" smtClean="0"/>
              <a:t>Effects of unjust past discrimination can’t be overcome with only CB policy.</a:t>
            </a:r>
          </a:p>
          <a:p>
            <a:pPr lvl="1"/>
            <a:endParaRPr lang="en-US" sz="2000" dirty="0" smtClean="0"/>
          </a:p>
          <a:p>
            <a:r>
              <a:rPr lang="en-US" sz="2400" dirty="0" smtClean="0"/>
              <a:t>AA is but a temporary policy to promote transition  to full equality</a:t>
            </a:r>
          </a:p>
          <a:p>
            <a:pPr lvl="1"/>
            <a:r>
              <a:rPr lang="en-US" sz="2000" dirty="0" smtClean="0"/>
              <a:t>May actually enhance, not retard, incentives for beneficiaries</a:t>
            </a:r>
          </a:p>
          <a:p>
            <a:pPr lvl="1"/>
            <a:r>
              <a:rPr lang="en-US" sz="2000" dirty="0" smtClean="0"/>
              <a:t>Despite perceptions, hurts a relative few among non-beneficiaries</a:t>
            </a:r>
          </a:p>
          <a:p>
            <a:pPr lvl="1"/>
            <a:r>
              <a:rPr lang="en-US" sz="2000" dirty="0" smtClean="0"/>
              <a:t>Much of AA stigma for beneficiaries reflects latent racism</a:t>
            </a:r>
          </a:p>
          <a:p>
            <a:pPr lvl="1"/>
            <a:r>
              <a:rPr lang="en-US" sz="2000" dirty="0" smtClean="0"/>
              <a:t>Why is resentment reserved for race-based but not (say) gender-based AA?</a:t>
            </a:r>
          </a:p>
          <a:p>
            <a:pPr lvl="1"/>
            <a:r>
              <a:rPr lang="en-US" sz="2000" dirty="0" smtClean="0"/>
              <a:t>Isn’t racial diversity a value in its own right? How other than AA to achieve it?</a:t>
            </a:r>
          </a:p>
          <a:p>
            <a:pPr lvl="1"/>
            <a:r>
              <a:rPr lang="en-US" sz="2000" dirty="0" smtClean="0"/>
              <a:t>Standards of ‘merit’ highly subjective; AA opponents act as if they were not (e.g., case of Cornel West vs. Larry Summers at Harvard)</a:t>
            </a:r>
          </a:p>
          <a:p>
            <a:pPr lvl="1"/>
            <a:endParaRPr lang="en-US" sz="2000" dirty="0" smtClean="0"/>
          </a:p>
          <a:p>
            <a:r>
              <a:rPr lang="en-US" sz="2400" dirty="0" smtClean="0"/>
              <a:t>Despite some problems, AA has proven effective at helping create a larger black middle class since its advent in the 1960s.</a:t>
            </a:r>
          </a:p>
          <a:p>
            <a:endParaRPr lang="en-US" sz="2400" dirty="0" smtClean="0"/>
          </a:p>
        </p:txBody>
      </p:sp>
    </p:spTree>
    <p:extLst>
      <p:ext uri="{BB962C8B-B14F-4D97-AF65-F5344CB8AC3E}">
        <p14:creationId xmlns:p14="http://schemas.microsoft.com/office/powerpoint/2010/main" val="3420137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TotalTime>
  <Words>1406</Words>
  <Application>Microsoft Office PowerPoint</Application>
  <PresentationFormat>On-screen Show (4:3)</PresentationFormat>
  <Paragraphs>151</Paragraphs>
  <Slides>48</Slides>
  <Notes>12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48</vt:i4>
      </vt:variant>
    </vt:vector>
  </HeadingPairs>
  <TitlesOfParts>
    <vt:vector size="52" baseType="lpstr">
      <vt:lpstr>Office Theme</vt:lpstr>
      <vt:lpstr>1_Office Theme</vt:lpstr>
      <vt:lpstr>Chart</vt:lpstr>
      <vt:lpstr>Equation</vt:lpstr>
      <vt:lpstr>What’s Left to Say about Racial Affirmative Action in the US?</vt:lpstr>
      <vt:lpstr>PowerPoint Presentation</vt:lpstr>
      <vt:lpstr>AA has always been controversial in the US</vt:lpstr>
      <vt:lpstr>“Transition Problem” in the US: Persistent Racial Inequality</vt:lpstr>
      <vt:lpstr>PowerPoint Presentation</vt:lpstr>
      <vt:lpstr>PowerPoint Presentation</vt:lpstr>
      <vt:lpstr>PowerPoint Presentation</vt:lpstr>
      <vt:lpstr>Arguments in US against Affirmative Action</vt:lpstr>
      <vt:lpstr>Arguments in US for Affirmative Action</vt:lpstr>
      <vt:lpstr>Yet AA Is Being Practiced Globally</vt:lpstr>
      <vt:lpstr>PowerPoint Presentation</vt:lpstr>
      <vt:lpstr>PowerPoint Presentation</vt:lpstr>
      <vt:lpstr>PowerPoint Presentation</vt:lpstr>
      <vt:lpstr>Questions for economic analysis raised by AA:`</vt:lpstr>
      <vt:lpstr>Many of the key issues are empirical. So, what is there left for an applied economic theorist (like me!) to say now about affirmative action policies?</vt:lpstr>
      <vt:lpstr>The Abstract Design Problem: A Simple Theoretical Model of Optimal AA Policy</vt:lpstr>
      <vt:lpstr>Dimensions of Policy Design</vt:lpstr>
      <vt:lpstr>Basic Elements of the Model</vt:lpstr>
      <vt:lpstr>Preview of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Left to Say about Racial Affirmative Action?</dc:title>
  <dc:creator>eric</dc:creator>
  <cp:lastModifiedBy>Glenn</cp:lastModifiedBy>
  <cp:revision>27</cp:revision>
  <dcterms:created xsi:type="dcterms:W3CDTF">2013-05-10T15:07:49Z</dcterms:created>
  <dcterms:modified xsi:type="dcterms:W3CDTF">2014-08-24T14:20:15Z</dcterms:modified>
</cp:coreProperties>
</file>